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80" r:id="rId3"/>
    <p:sldId id="257" r:id="rId4"/>
    <p:sldId id="277" r:id="rId5"/>
    <p:sldId id="268" r:id="rId6"/>
    <p:sldId id="269" r:id="rId7"/>
    <p:sldId id="260" r:id="rId8"/>
    <p:sldId id="275" r:id="rId9"/>
    <p:sldId id="274" r:id="rId10"/>
    <p:sldId id="273" r:id="rId11"/>
    <p:sldId id="271" r:id="rId12"/>
    <p:sldId id="264" r:id="rId13"/>
    <p:sldId id="267" r:id="rId14"/>
    <p:sldId id="262" r:id="rId15"/>
    <p:sldId id="265" r:id="rId16"/>
    <p:sldId id="282" r:id="rId17"/>
    <p:sldId id="276" r:id="rId18"/>
    <p:sldId id="278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18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C4486-8D50-4505-867E-12F8201086D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7553-169A-49C6-8361-6F02FEC2E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7553-169A-49C6-8361-6F02FEC2E6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7553-169A-49C6-8361-6F02FEC2E6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D19B40E3-9EBF-4262-8ACA-5CE6CEF94DBB}" type="slidenum">
              <a:rPr lang="en-US" sz="1200">
                <a:ea typeface="ＭＳ Ｐゴシック" pitchFamily="1" charset="-128"/>
              </a:rPr>
              <a:pPr algn="r" defTabSz="914485"/>
              <a:t>8</a:t>
            </a:fld>
            <a:endParaRPr lang="en-US" sz="1200" dirty="0">
              <a:ea typeface="ＭＳ Ｐゴシック" pitchFamily="1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r>
              <a:rPr lang="en-US" smtClean="0"/>
              <a:t>Growth rate (“Monolayer” thickness) is governed by steric hindrance of ligands remaining on surface following metal precursor exposure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 defTabSz="912983"/>
            <a:fld id="{31409B81-ABDC-453D-94C2-32558F11C7E9}" type="slidenum">
              <a:rPr lang="en-US" sz="1200">
                <a:ea typeface="ＭＳ Ｐゴシック" pitchFamily="1" charset="-128"/>
              </a:rPr>
              <a:pPr algn="r" defTabSz="912983"/>
              <a:t>9</a:t>
            </a:fld>
            <a:endParaRPr lang="en-US" sz="1200" dirty="0">
              <a:ea typeface="ＭＳ Ｐゴシック" pitchFamily="1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18" tIns="45710" rIns="91418" bIns="4571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fld id="{1D8BD707-D9CF-40AE-B4C6-C98DA3205C09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67097"/>
            <a:ext cx="7615646" cy="1298575"/>
          </a:xfrm>
        </p:spPr>
        <p:txBody>
          <a:bodyPr/>
          <a:lstStyle/>
          <a:p>
            <a:pPr algn="ctr"/>
            <a:r>
              <a:rPr lang="en-US" sz="4400" dirty="0" smtClean="0"/>
              <a:t>Speed-I</a:t>
            </a:r>
            <a:br>
              <a:rPr lang="en-US" sz="4400" dirty="0" smtClean="0"/>
            </a:br>
            <a:r>
              <a:rPr lang="en-US" sz="4400" dirty="0" smtClean="0"/>
              <a:t>View from Material Side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11285"/>
            <a:ext cx="7994469" cy="219419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Qing Peng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Anil U. Mane, Jeffrey W. Elam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Energy Systems Division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Argonne National Laboratory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4966" y="5701937"/>
            <a:ext cx="561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Limitations on Fast Timing Workshop at U of Chicago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64" y="2227649"/>
            <a:ext cx="4507123" cy="2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ALD Capable of Engineering MCPs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26" y="904675"/>
            <a:ext cx="4562272" cy="491993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Tuning resistivity of Materials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Tuning thickness of Materials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65392" y="911160"/>
            <a:ext cx="4578608" cy="4919933"/>
            <a:chOff x="4565392" y="911160"/>
            <a:chExt cx="4578608" cy="4919933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4581728" y="911160"/>
              <a:ext cx="4562272" cy="4919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Tuning SEY coefficient of Materials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lang="en-US" sz="2400" kern="0" dirty="0" smtClean="0"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5392" y="2178996"/>
              <a:ext cx="4407868" cy="342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6385873" y="6080107"/>
            <a:ext cx="2758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from J. W. Elam</a:t>
            </a:r>
          </a:p>
          <a:p>
            <a:r>
              <a:rPr lang="en-US" dirty="0" smtClean="0"/>
              <a:t>A. U. Mane,   Slade J. Jokela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MCP with Pore Size from 6um to 1um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937"/>
            <a:ext cx="8229600" cy="428016"/>
          </a:xfrm>
        </p:spPr>
        <p:txBody>
          <a:bodyPr/>
          <a:lstStyle/>
          <a:p>
            <a:r>
              <a:rPr lang="en-US" sz="1800" dirty="0" smtClean="0"/>
              <a:t>Atomic layer deposition is perfect for functionalizing channels with small pore size</a:t>
            </a:r>
          </a:p>
          <a:p>
            <a:endParaRPr 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64209" y="3033176"/>
            <a:ext cx="4095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Conductive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coating 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thermal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evaporation)</a:t>
            </a:r>
            <a:endParaRPr lang="en-US" sz="20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3"/>
          <p:cNvSpPr txBox="1">
            <a:spLocks noChangeArrowheads="1"/>
          </p:cNvSpPr>
          <p:nvPr/>
        </p:nvSpPr>
        <p:spPr bwMode="auto">
          <a:xfrm>
            <a:off x="1217431" y="1319470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charset="0"/>
                <a:ea typeface="Arial Unicode MS" pitchFamily="34" charset="-128"/>
                <a:cs typeface="Arial Unicode MS" pitchFamily="34" charset="-128"/>
              </a:rPr>
              <a:t>pore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27447" y="6396335"/>
            <a:ext cx="3016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S.M. George, Chem. Rev., 110, 111, 2011</a:t>
            </a:r>
          </a:p>
          <a:p>
            <a:r>
              <a:rPr lang="en-US" sz="1200" dirty="0" smtClean="0">
                <a:solidFill>
                  <a:srgbClr val="7030A0"/>
                </a:solidFill>
              </a:rPr>
              <a:t>J. W. Elam, Rev. Sci. </a:t>
            </a:r>
            <a:r>
              <a:rPr lang="en-US" sz="1200" dirty="0" err="1" smtClean="0">
                <a:solidFill>
                  <a:srgbClr val="7030A0"/>
                </a:solidFill>
              </a:rPr>
              <a:t>Instru</a:t>
            </a:r>
            <a:r>
              <a:rPr lang="en-US" sz="1200" dirty="0" smtClean="0">
                <a:solidFill>
                  <a:srgbClr val="7030A0"/>
                </a:solidFill>
              </a:rPr>
              <a:t>. </a:t>
            </a:r>
            <a:r>
              <a:rPr lang="en-US" sz="1200" dirty="0" err="1" smtClean="0">
                <a:solidFill>
                  <a:srgbClr val="7030A0"/>
                </a:solidFill>
              </a:rPr>
              <a:t>Vol</a:t>
            </a:r>
            <a:r>
              <a:rPr lang="en-US" sz="1200" dirty="0" smtClean="0">
                <a:solidFill>
                  <a:srgbClr val="7030A0"/>
                </a:solidFill>
              </a:rPr>
              <a:t> 73, 2981, 2002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42" name="Straight Arrow Connector 42"/>
          <p:cNvCxnSpPr>
            <a:cxnSpLocks noChangeShapeType="1"/>
          </p:cNvCxnSpPr>
          <p:nvPr/>
        </p:nvCxnSpPr>
        <p:spPr bwMode="auto">
          <a:xfrm rot="5400000">
            <a:off x="-849087" y="3794167"/>
            <a:ext cx="4572002" cy="285009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triangle" w="sm" len="lg"/>
          </a:ln>
        </p:spPr>
      </p:cxnSp>
      <p:grpSp>
        <p:nvGrpSpPr>
          <p:cNvPr id="118" name="Group 117"/>
          <p:cNvGrpSpPr/>
          <p:nvPr/>
        </p:nvGrpSpPr>
        <p:grpSpPr>
          <a:xfrm>
            <a:off x="194443" y="1991712"/>
            <a:ext cx="3999186" cy="3937175"/>
            <a:chOff x="194443" y="1991712"/>
            <a:chExt cx="3999186" cy="3937175"/>
          </a:xfrm>
        </p:grpSpPr>
        <p:sp>
          <p:nvSpPr>
            <p:cNvPr id="96" name="Parallelogram 95"/>
            <p:cNvSpPr>
              <a:spLocks noChangeAspect="1"/>
            </p:cNvSpPr>
            <p:nvPr/>
          </p:nvSpPr>
          <p:spPr bwMode="auto">
            <a:xfrm>
              <a:off x="194443" y="1991712"/>
              <a:ext cx="1045779" cy="3931920"/>
            </a:xfrm>
            <a:prstGeom prst="parallelogram">
              <a:avLst>
                <a:gd name="adj" fmla="val 18369"/>
              </a:avLst>
            </a:prstGeom>
            <a:solidFill>
              <a:srgbClr val="FF0000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4" name="Parallelogram 103"/>
            <p:cNvSpPr>
              <a:spLocks noChangeAspect="1"/>
            </p:cNvSpPr>
            <p:nvPr/>
          </p:nvSpPr>
          <p:spPr bwMode="auto">
            <a:xfrm>
              <a:off x="1576553" y="1996967"/>
              <a:ext cx="1045779" cy="3931920"/>
            </a:xfrm>
            <a:prstGeom prst="parallelogram">
              <a:avLst>
                <a:gd name="adj" fmla="val 18369"/>
              </a:avLst>
            </a:prstGeom>
            <a:solidFill>
              <a:srgbClr val="FF0000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0" name="Parallelogram 109"/>
            <p:cNvSpPr>
              <a:spLocks noChangeAspect="1"/>
            </p:cNvSpPr>
            <p:nvPr/>
          </p:nvSpPr>
          <p:spPr bwMode="auto">
            <a:xfrm>
              <a:off x="3147850" y="1991712"/>
              <a:ext cx="1045779" cy="3931920"/>
            </a:xfrm>
            <a:prstGeom prst="parallelogram">
              <a:avLst>
                <a:gd name="adj" fmla="val 18369"/>
              </a:avLst>
            </a:prstGeom>
            <a:solidFill>
              <a:srgbClr val="FF0000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62759" y="2049519"/>
            <a:ext cx="3878317" cy="3746937"/>
            <a:chOff x="262759" y="2049519"/>
            <a:chExt cx="3878317" cy="3746937"/>
          </a:xfrm>
        </p:grpSpPr>
        <p:sp>
          <p:nvSpPr>
            <p:cNvPr id="95" name="Parallelogram 94"/>
            <p:cNvSpPr/>
            <p:nvPr/>
          </p:nvSpPr>
          <p:spPr bwMode="auto">
            <a:xfrm>
              <a:off x="262759" y="2049519"/>
              <a:ext cx="924910" cy="3741682"/>
            </a:xfrm>
            <a:prstGeom prst="parallelogram">
              <a:avLst>
                <a:gd name="adj" fmla="val 18369"/>
              </a:avLst>
            </a:prstGeom>
            <a:solidFill>
              <a:srgbClr val="FFFF00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5" name="Parallelogram 104"/>
            <p:cNvSpPr/>
            <p:nvPr/>
          </p:nvSpPr>
          <p:spPr bwMode="auto">
            <a:xfrm>
              <a:off x="1644869" y="2054774"/>
              <a:ext cx="924910" cy="3741682"/>
            </a:xfrm>
            <a:prstGeom prst="parallelogram">
              <a:avLst>
                <a:gd name="adj" fmla="val 18369"/>
              </a:avLst>
            </a:prstGeom>
            <a:solidFill>
              <a:srgbClr val="FFFF00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1" name="Parallelogram 110"/>
            <p:cNvSpPr/>
            <p:nvPr/>
          </p:nvSpPr>
          <p:spPr bwMode="auto">
            <a:xfrm>
              <a:off x="3216166" y="2049519"/>
              <a:ext cx="924910" cy="3741682"/>
            </a:xfrm>
            <a:prstGeom prst="parallelogram">
              <a:avLst>
                <a:gd name="adj" fmla="val 18369"/>
              </a:avLst>
            </a:prstGeom>
            <a:solidFill>
              <a:srgbClr val="FFFF00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46845" y="1963443"/>
            <a:ext cx="3883091" cy="595825"/>
            <a:chOff x="346845" y="1963443"/>
            <a:chExt cx="3883091" cy="595825"/>
          </a:xfrm>
        </p:grpSpPr>
        <p:cxnSp>
          <p:nvCxnSpPr>
            <p:cNvPr id="97" name="Straight Connector 96"/>
            <p:cNvCxnSpPr/>
            <p:nvPr/>
          </p:nvCxnSpPr>
          <p:spPr bwMode="auto">
            <a:xfrm>
              <a:off x="352893" y="1987806"/>
              <a:ext cx="923636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rot="5400000" flipH="1" flipV="1">
              <a:off x="951188" y="2243960"/>
              <a:ext cx="588579" cy="31528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rot="5400000" flipH="1" flipV="1">
              <a:off x="80859" y="2229429"/>
              <a:ext cx="559041" cy="27069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35003" y="1993061"/>
              <a:ext cx="923636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5400000" flipH="1" flipV="1">
              <a:off x="2333298" y="2249215"/>
              <a:ext cx="588579" cy="31528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1462969" y="2234684"/>
              <a:ext cx="559041" cy="27069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3306300" y="1987806"/>
              <a:ext cx="923636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5400000" flipH="1" flipV="1">
              <a:off x="3904595" y="2243960"/>
              <a:ext cx="588579" cy="31528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 flipH="1" flipV="1">
              <a:off x="3034266" y="2229429"/>
              <a:ext cx="559041" cy="27069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313059" y="2133225"/>
            <a:ext cx="3775444" cy="3586655"/>
            <a:chOff x="313059" y="2133225"/>
            <a:chExt cx="3775444" cy="3586655"/>
          </a:xfrm>
        </p:grpSpPr>
        <p:sp>
          <p:nvSpPr>
            <p:cNvPr id="89" name="Parallelogram 88"/>
            <p:cNvSpPr/>
            <p:nvPr/>
          </p:nvSpPr>
          <p:spPr bwMode="auto">
            <a:xfrm>
              <a:off x="313059" y="2133225"/>
              <a:ext cx="822037" cy="3581400"/>
            </a:xfrm>
            <a:prstGeom prst="parallelogram">
              <a:avLst/>
            </a:prstGeom>
            <a:solidFill>
              <a:srgbClr val="00B050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6" name="Parallelogram 105"/>
            <p:cNvSpPr/>
            <p:nvPr/>
          </p:nvSpPr>
          <p:spPr bwMode="auto">
            <a:xfrm>
              <a:off x="1695169" y="2138480"/>
              <a:ext cx="822037" cy="3581400"/>
            </a:xfrm>
            <a:prstGeom prst="parallelogram">
              <a:avLst/>
            </a:prstGeom>
            <a:solidFill>
              <a:srgbClr val="00B050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2" name="Parallelogram 111"/>
            <p:cNvSpPr/>
            <p:nvPr/>
          </p:nvSpPr>
          <p:spPr bwMode="auto">
            <a:xfrm>
              <a:off x="3266466" y="2133225"/>
              <a:ext cx="822037" cy="3581400"/>
            </a:xfrm>
            <a:prstGeom prst="parallelogram">
              <a:avLst/>
            </a:prstGeom>
            <a:solidFill>
              <a:srgbClr val="00B050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4664209" y="1945733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US" dirty="0" smtClean="0">
                <a:solidFill>
                  <a:srgbClr val="FFC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Resistive coating (ALD)</a:t>
            </a:r>
            <a:endParaRPr lang="en-US" dirty="0">
              <a:solidFill>
                <a:srgbClr val="FFC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664209" y="2545087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US" dirty="0" smtClean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Emissive coating (ALD)</a:t>
            </a:r>
            <a:endParaRPr lang="en-US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39725" y="177799"/>
            <a:ext cx="7954963" cy="856673"/>
          </a:xfrm>
        </p:spPr>
        <p:txBody>
          <a:bodyPr/>
          <a:lstStyle/>
          <a:p>
            <a:r>
              <a:rPr lang="en-US" dirty="0" smtClean="0"/>
              <a:t>Engineering 1</a:t>
            </a:r>
            <a:r>
              <a:rPr lang="en-US" baseline="30000" dirty="0" smtClean="0"/>
              <a:t>st</a:t>
            </a:r>
            <a:r>
              <a:rPr lang="en-US" dirty="0" smtClean="0"/>
              <a:t> strikes Two Discrete Structure at the Pore Entrance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314" name="TextBox 5"/>
          <p:cNvSpPr txBox="1">
            <a:spLocks noChangeArrowheads="1"/>
          </p:cNvSpPr>
          <p:nvPr/>
        </p:nvSpPr>
        <p:spPr bwMode="auto">
          <a:xfrm>
            <a:off x="14141" y="2220786"/>
            <a:ext cx="1852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Resistive layer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5591" y="2754186"/>
            <a:ext cx="17025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B050"/>
                </a:solidFill>
                <a:cs typeface="+mn-cs"/>
              </a:rPr>
              <a:t>MCP substrate</a:t>
            </a:r>
          </a:p>
        </p:txBody>
      </p:sp>
      <p:pic>
        <p:nvPicPr>
          <p:cNvPr id="11317" name="Picture 4"/>
          <p:cNvPicPr>
            <a:picLocks noChangeAspect="1" noChangeArrowheads="1"/>
          </p:cNvPicPr>
          <p:nvPr/>
        </p:nvPicPr>
        <p:blipFill>
          <a:blip r:embed="rId2" cstate="print"/>
          <a:srcRect l="867" t="1904" r="18246" b="5714"/>
          <a:stretch>
            <a:fillRect/>
          </a:stretch>
        </p:blipFill>
        <p:spPr bwMode="auto">
          <a:xfrm>
            <a:off x="2014391" y="1944561"/>
            <a:ext cx="50196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338116" y="2487486"/>
            <a:ext cx="704850" cy="4000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11319" name="Straight Arrow Connector 8"/>
          <p:cNvCxnSpPr>
            <a:cxnSpLocks noChangeShapeType="1"/>
          </p:cNvCxnSpPr>
          <p:nvPr/>
        </p:nvCxnSpPr>
        <p:spPr bwMode="auto">
          <a:xfrm flipV="1">
            <a:off x="1319066" y="2116009"/>
            <a:ext cx="704850" cy="114298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triangle" w="sm" len="lg"/>
          </a:ln>
        </p:spPr>
      </p:cxnSp>
      <p:sp>
        <p:nvSpPr>
          <p:cNvPr id="11289" name="TextBox 10"/>
          <p:cNvSpPr txBox="1">
            <a:spLocks noChangeArrowheads="1"/>
          </p:cNvSpPr>
          <p:nvPr/>
        </p:nvSpPr>
        <p:spPr bwMode="auto">
          <a:xfrm>
            <a:off x="7106359" y="2914895"/>
            <a:ext cx="1896747" cy="40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ALD SEE layer</a:t>
            </a:r>
          </a:p>
        </p:txBody>
      </p:sp>
      <p:cxnSp>
        <p:nvCxnSpPr>
          <p:cNvPr id="11290" name="Straight Arrow Connector 58"/>
          <p:cNvCxnSpPr>
            <a:cxnSpLocks noChangeShapeType="1"/>
          </p:cNvCxnSpPr>
          <p:nvPr/>
        </p:nvCxnSpPr>
        <p:spPr bwMode="auto">
          <a:xfrm>
            <a:off x="7043182" y="2058871"/>
            <a:ext cx="1410154" cy="83025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triangle" w="sm" len="lg"/>
            <a:tailEnd type="none" w="sm" len="lg"/>
          </a:ln>
        </p:spPr>
      </p:cxn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1985816" y="1997557"/>
            <a:ext cx="5059116" cy="4388829"/>
            <a:chOff x="1971675" y="1091213"/>
            <a:chExt cx="5058918" cy="4388739"/>
          </a:xfrm>
        </p:grpSpPr>
        <p:sp>
          <p:nvSpPr>
            <p:cNvPr id="11292" name="Rectangle 36"/>
            <p:cNvSpPr>
              <a:spLocks noChangeArrowheads="1"/>
            </p:cNvSpPr>
            <p:nvPr/>
          </p:nvSpPr>
          <p:spPr bwMode="auto">
            <a:xfrm rot="540000">
              <a:off x="2510008" y="1100740"/>
              <a:ext cx="59503" cy="4350637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93" name="Rectangle 37"/>
            <p:cNvSpPr>
              <a:spLocks noChangeArrowheads="1"/>
            </p:cNvSpPr>
            <p:nvPr/>
          </p:nvSpPr>
          <p:spPr bwMode="auto">
            <a:xfrm rot="540000">
              <a:off x="2795757" y="1119790"/>
              <a:ext cx="59503" cy="4350637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94" name="Rectangle 38"/>
            <p:cNvSpPr>
              <a:spLocks noChangeArrowheads="1"/>
            </p:cNvSpPr>
            <p:nvPr/>
          </p:nvSpPr>
          <p:spPr bwMode="auto">
            <a:xfrm rot="540000">
              <a:off x="3367258" y="1110265"/>
              <a:ext cx="59503" cy="4350637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95" name="Rectangle 39"/>
            <p:cNvSpPr>
              <a:spLocks noChangeArrowheads="1"/>
            </p:cNvSpPr>
            <p:nvPr/>
          </p:nvSpPr>
          <p:spPr bwMode="auto">
            <a:xfrm rot="540000">
              <a:off x="3662532" y="1129315"/>
              <a:ext cx="59503" cy="4350637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96" name="Rectangle 40"/>
            <p:cNvSpPr>
              <a:spLocks noChangeArrowheads="1"/>
            </p:cNvSpPr>
            <p:nvPr/>
          </p:nvSpPr>
          <p:spPr bwMode="auto">
            <a:xfrm rot="540000">
              <a:off x="4234033" y="1100739"/>
              <a:ext cx="59503" cy="4350637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97" name="Rectangle 46"/>
            <p:cNvSpPr>
              <a:spLocks noChangeArrowheads="1"/>
            </p:cNvSpPr>
            <p:nvPr/>
          </p:nvSpPr>
          <p:spPr bwMode="auto">
            <a:xfrm>
              <a:off x="2000250" y="1114425"/>
              <a:ext cx="904875" cy="57150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98" name="Rectangle 47"/>
            <p:cNvSpPr>
              <a:spLocks noChangeArrowheads="1"/>
            </p:cNvSpPr>
            <p:nvPr/>
          </p:nvSpPr>
          <p:spPr bwMode="auto">
            <a:xfrm>
              <a:off x="3137736" y="1109663"/>
              <a:ext cx="628650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99" name="Rectangle 48"/>
            <p:cNvSpPr>
              <a:spLocks noChangeArrowheads="1"/>
            </p:cNvSpPr>
            <p:nvPr/>
          </p:nvSpPr>
          <p:spPr bwMode="auto">
            <a:xfrm>
              <a:off x="4000500" y="1109663"/>
              <a:ext cx="628650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00" name="Rectangle 53"/>
            <p:cNvSpPr>
              <a:spLocks noChangeArrowheads="1"/>
            </p:cNvSpPr>
            <p:nvPr/>
          </p:nvSpPr>
          <p:spPr bwMode="auto">
            <a:xfrm>
              <a:off x="1971675" y="5393532"/>
              <a:ext cx="265176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01" name="Rectangle 54"/>
            <p:cNvSpPr>
              <a:spLocks noChangeArrowheads="1"/>
            </p:cNvSpPr>
            <p:nvPr/>
          </p:nvSpPr>
          <p:spPr bwMode="auto">
            <a:xfrm>
              <a:off x="2466975" y="5393532"/>
              <a:ext cx="628650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02" name="Rectangle 55"/>
            <p:cNvSpPr>
              <a:spLocks noChangeArrowheads="1"/>
            </p:cNvSpPr>
            <p:nvPr/>
          </p:nvSpPr>
          <p:spPr bwMode="auto">
            <a:xfrm>
              <a:off x="3324225" y="5393532"/>
              <a:ext cx="628650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03" name="Rectangle 127"/>
            <p:cNvSpPr>
              <a:spLocks noChangeArrowheads="1"/>
            </p:cNvSpPr>
            <p:nvPr/>
          </p:nvSpPr>
          <p:spPr bwMode="auto">
            <a:xfrm rot="540000">
              <a:off x="4510257" y="1119790"/>
              <a:ext cx="59503" cy="4350637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04" name="Rectangle 128"/>
            <p:cNvSpPr>
              <a:spLocks noChangeArrowheads="1"/>
            </p:cNvSpPr>
            <p:nvPr/>
          </p:nvSpPr>
          <p:spPr bwMode="auto">
            <a:xfrm rot="540000">
              <a:off x="5081758" y="1091214"/>
              <a:ext cx="59503" cy="4350637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05" name="Rectangle 129"/>
            <p:cNvSpPr>
              <a:spLocks noChangeArrowheads="1"/>
            </p:cNvSpPr>
            <p:nvPr/>
          </p:nvSpPr>
          <p:spPr bwMode="auto">
            <a:xfrm>
              <a:off x="4171950" y="5384007"/>
              <a:ext cx="628650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06" name="Rectangle 133"/>
            <p:cNvSpPr>
              <a:spLocks noChangeArrowheads="1"/>
            </p:cNvSpPr>
            <p:nvPr/>
          </p:nvSpPr>
          <p:spPr bwMode="auto">
            <a:xfrm>
              <a:off x="4845717" y="1109663"/>
              <a:ext cx="628650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07" name="Rectangle 140"/>
            <p:cNvSpPr>
              <a:spLocks noChangeArrowheads="1"/>
            </p:cNvSpPr>
            <p:nvPr/>
          </p:nvSpPr>
          <p:spPr bwMode="auto">
            <a:xfrm rot="540000">
              <a:off x="5377032" y="1119789"/>
              <a:ext cx="59503" cy="4350637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08" name="Rectangle 141"/>
            <p:cNvSpPr>
              <a:spLocks noChangeArrowheads="1"/>
            </p:cNvSpPr>
            <p:nvPr/>
          </p:nvSpPr>
          <p:spPr bwMode="auto">
            <a:xfrm rot="540000">
              <a:off x="5948533" y="1091213"/>
              <a:ext cx="59503" cy="4350637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09" name="Rectangle 142"/>
            <p:cNvSpPr>
              <a:spLocks noChangeArrowheads="1"/>
            </p:cNvSpPr>
            <p:nvPr/>
          </p:nvSpPr>
          <p:spPr bwMode="auto">
            <a:xfrm>
              <a:off x="5038725" y="5384006"/>
              <a:ext cx="628650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10" name="Rectangle 144"/>
            <p:cNvSpPr>
              <a:spLocks noChangeArrowheads="1"/>
            </p:cNvSpPr>
            <p:nvPr/>
          </p:nvSpPr>
          <p:spPr bwMode="auto">
            <a:xfrm>
              <a:off x="5710989" y="1109662"/>
              <a:ext cx="628650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11" name="Rectangle 147"/>
            <p:cNvSpPr>
              <a:spLocks noChangeArrowheads="1"/>
            </p:cNvSpPr>
            <p:nvPr/>
          </p:nvSpPr>
          <p:spPr bwMode="auto">
            <a:xfrm rot="540000">
              <a:off x="6234281" y="1091215"/>
              <a:ext cx="59503" cy="4350637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12" name="Rectangle 151"/>
            <p:cNvSpPr>
              <a:spLocks noChangeArrowheads="1"/>
            </p:cNvSpPr>
            <p:nvPr/>
          </p:nvSpPr>
          <p:spPr bwMode="auto">
            <a:xfrm>
              <a:off x="5915025" y="5384007"/>
              <a:ext cx="1115568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13" name="Rectangle 152"/>
            <p:cNvSpPr>
              <a:spLocks noChangeArrowheads="1"/>
            </p:cNvSpPr>
            <p:nvPr/>
          </p:nvSpPr>
          <p:spPr bwMode="auto">
            <a:xfrm>
              <a:off x="6581775" y="1126331"/>
              <a:ext cx="448056" cy="6667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0" y="1418365"/>
            <a:ext cx="7050280" cy="1150141"/>
            <a:chOff x="0" y="1418365"/>
            <a:chExt cx="7050280" cy="1150141"/>
          </a:xfrm>
        </p:grpSpPr>
        <p:sp>
          <p:nvSpPr>
            <p:cNvPr id="11270" name="TextBox 110"/>
            <p:cNvSpPr txBox="1">
              <a:spLocks noChangeArrowheads="1"/>
            </p:cNvSpPr>
            <p:nvPr/>
          </p:nvSpPr>
          <p:spPr bwMode="auto">
            <a:xfrm>
              <a:off x="0" y="1418365"/>
              <a:ext cx="16515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High SEE layer</a:t>
              </a:r>
            </a:p>
            <a:p>
              <a:r>
                <a:rPr lang="en-US" sz="2000" dirty="0" smtClean="0">
                  <a:solidFill>
                    <a:srgbClr val="00B0F0"/>
                  </a:solidFill>
                </a:rPr>
                <a:t>by </a:t>
              </a:r>
              <a:r>
                <a:rPr lang="en-US" sz="2000" dirty="0">
                  <a:solidFill>
                    <a:srgbClr val="00B0F0"/>
                  </a:solidFill>
                </a:rPr>
                <a:t>PVD</a:t>
              </a:r>
            </a:p>
          </p:txBody>
        </p:sp>
        <p:cxnSp>
          <p:nvCxnSpPr>
            <p:cNvPr id="11272" name="Straight Arrow Connector 155"/>
            <p:cNvCxnSpPr>
              <a:cxnSpLocks noChangeShapeType="1"/>
            </p:cNvCxnSpPr>
            <p:nvPr/>
          </p:nvCxnSpPr>
          <p:spPr bwMode="auto">
            <a:xfrm rot="10800000">
              <a:off x="1322963" y="1809359"/>
              <a:ext cx="671209" cy="184826"/>
            </a:xfrm>
            <a:prstGeom prst="straightConnector1">
              <a:avLst/>
            </a:prstGeom>
            <a:noFill/>
            <a:ln w="19050" algn="ctr">
              <a:solidFill>
                <a:srgbClr val="00B0F0"/>
              </a:solidFill>
              <a:round/>
              <a:headEnd type="triangle" w="sm" len="lg"/>
              <a:tailEnd type="none" w="sm" len="lg"/>
            </a:ln>
          </p:spPr>
        </p:cxnSp>
        <p:grpSp>
          <p:nvGrpSpPr>
            <p:cNvPr id="100" name="Group 99"/>
            <p:cNvGrpSpPr/>
            <p:nvPr/>
          </p:nvGrpSpPr>
          <p:grpSpPr>
            <a:xfrm>
              <a:off x="2026589" y="1966821"/>
              <a:ext cx="5023691" cy="601685"/>
              <a:chOff x="2026589" y="1966821"/>
              <a:chExt cx="5023691" cy="601685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>
                <a:off x="2026589" y="1983578"/>
                <a:ext cx="92363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rot="5400000" flipH="1" flipV="1">
                <a:off x="2628274" y="2206968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 flipH="1" flipV="1">
                <a:off x="2792286" y="2228739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3105000" y="1982125"/>
                <a:ext cx="71323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rot="5400000" flipH="1" flipV="1">
                <a:off x="3490855" y="2208420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rot="5400000" flipH="1" flipV="1">
                <a:off x="3661693" y="2235996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3974407" y="1989382"/>
                <a:ext cx="71323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rot="5400000" flipH="1" flipV="1">
                <a:off x="4369990" y="2215677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rot="5400000" flipH="1" flipV="1">
                <a:off x="4506423" y="2235996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4822040" y="1989382"/>
                <a:ext cx="71323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5400000" flipH="1" flipV="1">
                <a:off x="5204992" y="2215677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 flipH="1" flipV="1">
                <a:off x="5365671" y="2235996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5678385" y="1989382"/>
                <a:ext cx="74066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5400000" flipH="1" flipV="1">
                <a:off x="6071065" y="2215677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6556504" y="1993736"/>
                <a:ext cx="49377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 flipH="1" flipV="1">
                <a:off x="6222447" y="2214226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  <p:grpSp>
        <p:nvGrpSpPr>
          <p:cNvPr id="103" name="Group 102"/>
          <p:cNvGrpSpPr/>
          <p:nvPr/>
        </p:nvGrpSpPr>
        <p:grpSpPr>
          <a:xfrm>
            <a:off x="2013527" y="1073125"/>
            <a:ext cx="6741593" cy="1509633"/>
            <a:chOff x="2013527" y="1073125"/>
            <a:chExt cx="6741593" cy="1509633"/>
          </a:xfrm>
        </p:grpSpPr>
        <p:grpSp>
          <p:nvGrpSpPr>
            <p:cNvPr id="102" name="Group 101"/>
            <p:cNvGrpSpPr/>
            <p:nvPr/>
          </p:nvGrpSpPr>
          <p:grpSpPr>
            <a:xfrm>
              <a:off x="2013527" y="1996247"/>
              <a:ext cx="5038245" cy="586511"/>
              <a:chOff x="2013527" y="1996247"/>
              <a:chExt cx="5038245" cy="586511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>
                <a:off x="2013527" y="2019337"/>
                <a:ext cx="923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rot="5400000" flipH="1" flipV="1">
                <a:off x="2595418" y="2245630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3154208" y="2019337"/>
                <a:ext cx="658368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rot="5400000" flipH="1" flipV="1">
                <a:off x="3459019" y="2245630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rot="5400000" flipH="1" flipV="1">
                <a:off x="2821709" y="2236394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4017810" y="2019337"/>
                <a:ext cx="658368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rot="5400000" flipH="1" flipV="1">
                <a:off x="4331857" y="2245630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rot="5400000" flipH="1" flipV="1">
                <a:off x="3694547" y="2245630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4858318" y="2019337"/>
                <a:ext cx="658368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5400000" flipH="1" flipV="1">
                <a:off x="5172365" y="2245630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5400000" flipH="1" flipV="1">
                <a:off x="4535055" y="2236394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5721920" y="2019337"/>
                <a:ext cx="658368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5400000" flipH="1" flipV="1">
                <a:off x="6035967" y="2245630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rot="5400000" flipH="1" flipV="1">
                <a:off x="5398657" y="2245630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6576284" y="2023955"/>
                <a:ext cx="475488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6253021" y="2250248"/>
                <a:ext cx="572657" cy="923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97" name="Straight Arrow Connector 58"/>
            <p:cNvCxnSpPr>
              <a:cxnSpLocks noChangeShapeType="1"/>
            </p:cNvCxnSpPr>
            <p:nvPr/>
          </p:nvCxnSpPr>
          <p:spPr bwMode="auto">
            <a:xfrm flipV="1">
              <a:off x="7059395" y="1741265"/>
              <a:ext cx="810282" cy="285181"/>
            </a:xfrm>
            <a:prstGeom prst="straightConnector1">
              <a:avLst/>
            </a:prstGeom>
            <a:noFill/>
            <a:ln w="19050" algn="ctr">
              <a:solidFill>
                <a:schemeClr val="tx1">
                  <a:lumMod val="50000"/>
                </a:schemeClr>
              </a:solidFill>
              <a:round/>
              <a:headEnd type="triangle" w="sm" len="lg"/>
              <a:tailEnd type="none" w="sm" len="lg"/>
            </a:ln>
          </p:spPr>
        </p:cxnSp>
        <p:sp>
          <p:nvSpPr>
            <p:cNvPr id="99" name="TextBox 10"/>
            <p:cNvSpPr txBox="1">
              <a:spLocks noChangeArrowheads="1"/>
            </p:cNvSpPr>
            <p:nvPr/>
          </p:nvSpPr>
          <p:spPr bwMode="auto">
            <a:xfrm>
              <a:off x="7297670" y="1073125"/>
              <a:ext cx="14574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Electrode</a:t>
              </a:r>
            </a:p>
            <a:p>
              <a:r>
                <a:rPr lang="en-US" sz="2000" dirty="0" smtClean="0"/>
                <a:t>End Spoiling</a:t>
              </a:r>
              <a:endParaRPr lang="en-US" sz="2000" dirty="0"/>
            </a:p>
          </p:txBody>
        </p:sp>
      </p:grp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control the depth of SEE into Pore by Physical vapor deposition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476672" y="5074039"/>
            <a:ext cx="340468" cy="233464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rot="3473057">
            <a:off x="4912468" y="2101176"/>
            <a:ext cx="1468876" cy="175098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" name="Straight Connector 6"/>
          <p:cNvCxnSpPr>
            <a:stCxn id="4" idx="0"/>
          </p:cNvCxnSpPr>
          <p:nvPr/>
        </p:nvCxnSpPr>
        <p:spPr bwMode="auto">
          <a:xfrm rot="16200000" flipV="1">
            <a:off x="3608430" y="3035563"/>
            <a:ext cx="4062362" cy="1459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11302" y="104085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030A0"/>
                </a:solidFill>
              </a:rPr>
              <a:t>θ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359941" y="1381328"/>
            <a:ext cx="262647" cy="165370"/>
          </a:xfrm>
          <a:custGeom>
            <a:avLst/>
            <a:gdLst>
              <a:gd name="connsiteX0" fmla="*/ 0 w 262647"/>
              <a:gd name="connsiteY0" fmla="*/ 165370 h 165370"/>
              <a:gd name="connsiteX1" fmla="*/ 68093 w 262647"/>
              <a:gd name="connsiteY1" fmla="*/ 38910 h 165370"/>
              <a:gd name="connsiteX2" fmla="*/ 262647 w 262647"/>
              <a:gd name="connsiteY2" fmla="*/ 0 h 165370"/>
              <a:gd name="connsiteX3" fmla="*/ 262647 w 262647"/>
              <a:gd name="connsiteY3" fmla="*/ 0 h 16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47" h="165370">
                <a:moveTo>
                  <a:pt x="0" y="165370"/>
                </a:moveTo>
                <a:cubicBezTo>
                  <a:pt x="12159" y="115921"/>
                  <a:pt x="24319" y="66472"/>
                  <a:pt x="68093" y="38910"/>
                </a:cubicBezTo>
                <a:cubicBezTo>
                  <a:pt x="111867" y="11348"/>
                  <a:pt x="262647" y="0"/>
                  <a:pt x="262647" y="0"/>
                </a:cubicBezTo>
                <a:lnTo>
                  <a:pt x="262647" y="0"/>
                </a:ln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199" y="1673157"/>
            <a:ext cx="41634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The penetration depth depends on the </a:t>
            </a:r>
            <a:r>
              <a:rPr lang="el-GR" sz="2400" dirty="0" smtClean="0">
                <a:solidFill>
                  <a:srgbClr val="7030A0"/>
                </a:solidFill>
              </a:rPr>
              <a:t>θ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Bigger </a:t>
            </a:r>
            <a:r>
              <a:rPr lang="el-GR" sz="2400" dirty="0" smtClean="0">
                <a:solidFill>
                  <a:srgbClr val="7030A0"/>
                </a:solidFill>
              </a:rPr>
              <a:t>θ</a:t>
            </a:r>
            <a:r>
              <a:rPr lang="en-US" sz="2400" dirty="0" smtClean="0"/>
              <a:t>, Deeper the Penetration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The coating of High SEY layer tunable</a:t>
            </a:r>
          </a:p>
          <a:p>
            <a:pPr marL="400050" indent="-400050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7823436" y="1030255"/>
            <a:ext cx="879557" cy="4277248"/>
            <a:chOff x="7823436" y="1030255"/>
            <a:chExt cx="879557" cy="4277248"/>
          </a:xfrm>
        </p:grpSpPr>
        <p:grpSp>
          <p:nvGrpSpPr>
            <p:cNvPr id="28" name="Group 27"/>
            <p:cNvGrpSpPr/>
            <p:nvPr/>
          </p:nvGrpSpPr>
          <p:grpSpPr>
            <a:xfrm rot="20983373">
              <a:off x="7841543" y="1030255"/>
              <a:ext cx="861450" cy="1475833"/>
              <a:chOff x="7841440" y="1029108"/>
              <a:chExt cx="861450" cy="1475833"/>
            </a:xfrm>
          </p:grpSpPr>
          <p:sp>
            <p:nvSpPr>
              <p:cNvPr id="21" name="Rectangle 20"/>
              <p:cNvSpPr/>
              <p:nvPr/>
            </p:nvSpPr>
            <p:spPr bwMode="auto">
              <a:xfrm rot="2780193">
                <a:off x="7561681" y="1532741"/>
                <a:ext cx="1475833" cy="468568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952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 rot="2780193">
                <a:off x="7984284" y="1300903"/>
                <a:ext cx="182880" cy="4685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 rot="2780193">
                <a:off x="8377166" y="1708275"/>
                <a:ext cx="182880" cy="4685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 bwMode="auto">
            <a:xfrm>
              <a:off x="7823436" y="5074039"/>
              <a:ext cx="340468" cy="233464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</p:cNvCxnSpPr>
            <p:nvPr/>
          </p:nvCxnSpPr>
          <p:spPr bwMode="auto">
            <a:xfrm rot="16200000" flipV="1">
              <a:off x="5970851" y="3051220"/>
              <a:ext cx="4031049" cy="1459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6" name="Freeform 25"/>
            <p:cNvSpPr/>
            <p:nvPr/>
          </p:nvSpPr>
          <p:spPr bwMode="auto">
            <a:xfrm rot="11711008">
              <a:off x="7995201" y="2029653"/>
              <a:ext cx="262647" cy="165370"/>
            </a:xfrm>
            <a:custGeom>
              <a:avLst/>
              <a:gdLst>
                <a:gd name="connsiteX0" fmla="*/ 0 w 262647"/>
                <a:gd name="connsiteY0" fmla="*/ 165370 h 165370"/>
                <a:gd name="connsiteX1" fmla="*/ 68093 w 262647"/>
                <a:gd name="connsiteY1" fmla="*/ 38910 h 165370"/>
                <a:gd name="connsiteX2" fmla="*/ 262647 w 262647"/>
                <a:gd name="connsiteY2" fmla="*/ 0 h 165370"/>
                <a:gd name="connsiteX3" fmla="*/ 262647 w 262647"/>
                <a:gd name="connsiteY3" fmla="*/ 0 h 16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647" h="165370">
                  <a:moveTo>
                    <a:pt x="0" y="165370"/>
                  </a:moveTo>
                  <a:cubicBezTo>
                    <a:pt x="12159" y="115921"/>
                    <a:pt x="24319" y="66472"/>
                    <a:pt x="68093" y="38910"/>
                  </a:cubicBezTo>
                  <a:cubicBezTo>
                    <a:pt x="111867" y="11348"/>
                    <a:pt x="262647" y="0"/>
                    <a:pt x="262647" y="0"/>
                  </a:cubicBezTo>
                  <a:lnTo>
                    <a:pt x="262647" y="0"/>
                  </a:lnTo>
                </a:path>
              </a:pathLst>
            </a:cu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46617" y="218863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7030A0"/>
                  </a:solidFill>
                </a:rPr>
                <a:t>θ</a:t>
              </a:r>
              <a:r>
                <a:rPr lang="en-US" baseline="-25000" dirty="0" smtClean="0">
                  <a:solidFill>
                    <a:srgbClr val="7030A0"/>
                  </a:solidFill>
                </a:rPr>
                <a:t>1</a:t>
              </a:r>
              <a:endParaRPr lang="en-US" baseline="-25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35041" y="1014976"/>
            <a:ext cx="1669974" cy="4292527"/>
            <a:chOff x="5535041" y="1014976"/>
            <a:chExt cx="1669974" cy="4292527"/>
          </a:xfrm>
        </p:grpSpPr>
        <p:grpSp>
          <p:nvGrpSpPr>
            <p:cNvPr id="34" name="Group 33"/>
            <p:cNvGrpSpPr/>
            <p:nvPr/>
          </p:nvGrpSpPr>
          <p:grpSpPr>
            <a:xfrm>
              <a:off x="5535041" y="1014976"/>
              <a:ext cx="1669974" cy="4292527"/>
              <a:chOff x="5535041" y="1014976"/>
              <a:chExt cx="1669974" cy="4292527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5535041" y="2140084"/>
                <a:ext cx="311285" cy="233464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3473057">
                <a:off x="6116058" y="1706913"/>
                <a:ext cx="1475833" cy="468568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952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3473057">
                <a:off x="6590704" y="1438217"/>
                <a:ext cx="182880" cy="4685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 rot="3473057">
                <a:off x="6879291" y="1882447"/>
                <a:ext cx="182880" cy="46856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6390877" y="5074039"/>
                <a:ext cx="340468" cy="233464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9" name="Straight Connector 18"/>
              <p:cNvCxnSpPr>
                <a:stCxn id="18" idx="0"/>
              </p:cNvCxnSpPr>
              <p:nvPr/>
            </p:nvCxnSpPr>
            <p:spPr bwMode="auto">
              <a:xfrm rot="16200000" flipV="1">
                <a:off x="4524285" y="3037213"/>
                <a:ext cx="4059063" cy="1459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86" name="Freeform 85"/>
              <p:cNvSpPr/>
              <p:nvPr/>
            </p:nvSpPr>
            <p:spPr bwMode="auto">
              <a:xfrm rot="11711008">
                <a:off x="6540371" y="2192679"/>
                <a:ext cx="178094" cy="69673"/>
              </a:xfrm>
              <a:custGeom>
                <a:avLst/>
                <a:gdLst>
                  <a:gd name="connsiteX0" fmla="*/ 0 w 262647"/>
                  <a:gd name="connsiteY0" fmla="*/ 165370 h 165370"/>
                  <a:gd name="connsiteX1" fmla="*/ 68093 w 262647"/>
                  <a:gd name="connsiteY1" fmla="*/ 38910 h 165370"/>
                  <a:gd name="connsiteX2" fmla="*/ 262647 w 262647"/>
                  <a:gd name="connsiteY2" fmla="*/ 0 h 165370"/>
                  <a:gd name="connsiteX3" fmla="*/ 262647 w 262647"/>
                  <a:gd name="connsiteY3" fmla="*/ 0 h 16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647" h="165370">
                    <a:moveTo>
                      <a:pt x="0" y="165370"/>
                    </a:moveTo>
                    <a:cubicBezTo>
                      <a:pt x="12159" y="115921"/>
                      <a:pt x="24319" y="66472"/>
                      <a:pt x="68093" y="38910"/>
                    </a:cubicBezTo>
                    <a:cubicBezTo>
                      <a:pt x="111867" y="11348"/>
                      <a:pt x="262647" y="0"/>
                      <a:pt x="262647" y="0"/>
                    </a:cubicBezTo>
                    <a:lnTo>
                      <a:pt x="262647" y="0"/>
                    </a:lnTo>
                  </a:path>
                </a:pathLst>
              </a:custGeom>
              <a:noFill/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554870" y="2198995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srgbClr val="7030A0"/>
                    </a:solidFill>
                  </a:rPr>
                  <a:t>θ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31" name="Straight Connector 30"/>
              <p:cNvCxnSpPr>
                <a:stCxn id="13" idx="7"/>
              </p:cNvCxnSpPr>
              <p:nvPr/>
            </p:nvCxnSpPr>
            <p:spPr bwMode="auto">
              <a:xfrm rot="5400000" flipH="1" flipV="1">
                <a:off x="5669087" y="1572034"/>
                <a:ext cx="733892" cy="47058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33" name="Straight Arrow Connector 32"/>
            <p:cNvCxnSpPr>
              <a:stCxn id="13" idx="7"/>
            </p:cNvCxnSpPr>
            <p:nvPr/>
          </p:nvCxnSpPr>
          <p:spPr bwMode="auto">
            <a:xfrm rot="16200000" flipH="1">
              <a:off x="6168310" y="1806703"/>
              <a:ext cx="520374" cy="1255516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7954963" cy="377825"/>
          </a:xfrm>
        </p:spPr>
        <p:txBody>
          <a:bodyPr/>
          <a:lstStyle/>
          <a:p>
            <a:r>
              <a:rPr lang="en-US" sz="2400" smtClean="0"/>
              <a:t>Candidate Materials for High SEE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82575" y="860425"/>
            <a:ext cx="8508728" cy="18161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Materials with </a:t>
            </a:r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Negative electron affinity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including activated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Diamond, and such.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Trade off (more dark events)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Diamond coating (SEE: &lt;80)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Highly crystallized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by PVD process (SEE:&lt;25)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511" r="6914" b="20638"/>
          <a:stretch>
            <a:fillRect/>
          </a:stretch>
        </p:blipFill>
        <p:spPr bwMode="auto">
          <a:xfrm>
            <a:off x="625475" y="2913063"/>
            <a:ext cx="31353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40150" y="3030538"/>
            <a:ext cx="3951288" cy="2366962"/>
            <a:chOff x="2988129" y="3805342"/>
            <a:chExt cx="3950259" cy="2367051"/>
          </a:xfrm>
        </p:grpSpPr>
        <p:pic>
          <p:nvPicPr>
            <p:cNvPr id="122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2321"/>
            <a:stretch>
              <a:fillRect/>
            </a:stretch>
          </p:blipFill>
          <p:spPr bwMode="auto">
            <a:xfrm>
              <a:off x="2988129" y="3805342"/>
              <a:ext cx="3282042" cy="2367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TextBox 5"/>
            <p:cNvSpPr txBox="1">
              <a:spLocks noChangeArrowheads="1"/>
            </p:cNvSpPr>
            <p:nvPr/>
          </p:nvSpPr>
          <p:spPr bwMode="auto">
            <a:xfrm>
              <a:off x="3959051" y="4682532"/>
              <a:ext cx="11756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MgO film</a:t>
              </a:r>
            </a:p>
          </p:txBody>
        </p:sp>
        <p:sp>
          <p:nvSpPr>
            <p:cNvPr id="12296" name="TextBox 6"/>
            <p:cNvSpPr txBox="1">
              <a:spLocks noChangeArrowheads="1"/>
            </p:cNvSpPr>
            <p:nvPr/>
          </p:nvSpPr>
          <p:spPr bwMode="auto">
            <a:xfrm>
              <a:off x="4667460" y="3895411"/>
              <a:ext cx="227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Single crystal MgO</a:t>
              </a:r>
            </a:p>
          </p:txBody>
        </p:sp>
      </p:grpSp>
    </p:spTree>
  </p:cSld>
  <p:clrMapOvr>
    <a:masterClrMapping/>
  </p:clrMapOvr>
  <p:transition advTm="88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681"/>
          </a:xfrm>
        </p:spPr>
        <p:txBody>
          <a:bodyPr/>
          <a:lstStyle/>
          <a:p>
            <a:r>
              <a:rPr lang="en-US" sz="2800" dirty="0" smtClean="0"/>
              <a:t>Engineering the SEE material inside of 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7" y="1245558"/>
            <a:ext cx="8229600" cy="4525963"/>
          </a:xfrm>
        </p:spPr>
        <p:txBody>
          <a:bodyPr/>
          <a:lstStyle/>
          <a:p>
            <a:r>
              <a:rPr lang="en-US" dirty="0" smtClean="0"/>
              <a:t>High quality </a:t>
            </a:r>
            <a:r>
              <a:rPr lang="en-US" dirty="0" err="1" smtClean="0"/>
              <a:t>NaCl</a:t>
            </a:r>
            <a:r>
              <a:rPr lang="en-US" dirty="0" smtClean="0"/>
              <a:t>, </a:t>
            </a:r>
            <a:r>
              <a:rPr lang="en-US" dirty="0" err="1" smtClean="0"/>
              <a:t>CsI</a:t>
            </a:r>
            <a:r>
              <a:rPr lang="en-US" dirty="0" smtClean="0"/>
              <a:t>, MgF</a:t>
            </a:r>
            <a:r>
              <a:rPr lang="en-US" baseline="-25000" dirty="0" smtClean="0"/>
              <a:t>2</a:t>
            </a:r>
            <a:r>
              <a:rPr lang="en-US" dirty="0" smtClean="0"/>
              <a:t>, CaF</a:t>
            </a:r>
            <a:r>
              <a:rPr lang="en-US" baseline="-25000" dirty="0" smtClean="0"/>
              <a:t>2</a:t>
            </a:r>
            <a:r>
              <a:rPr lang="en-US" dirty="0" smtClean="0"/>
              <a:t> (SEE 5-15)</a:t>
            </a:r>
          </a:p>
          <a:p>
            <a:endParaRPr lang="en-US" dirty="0" smtClean="0"/>
          </a:p>
          <a:p>
            <a:r>
              <a:rPr lang="en-US" dirty="0" smtClean="0"/>
              <a:t>ALD process exist for MgF</a:t>
            </a:r>
            <a:r>
              <a:rPr lang="en-US" baseline="-25000" dirty="0" smtClean="0"/>
              <a:t>2</a:t>
            </a:r>
            <a:r>
              <a:rPr lang="en-US" dirty="0" smtClean="0"/>
              <a:t> and CaF</a:t>
            </a:r>
            <a:r>
              <a:rPr lang="en-US" baseline="-25000" dirty="0" smtClean="0"/>
              <a:t>2</a:t>
            </a:r>
          </a:p>
          <a:p>
            <a:endParaRPr lang="en-US" baseline="-25000" dirty="0" smtClean="0"/>
          </a:p>
          <a:p>
            <a:r>
              <a:rPr lang="en-US" dirty="0" smtClean="0"/>
              <a:t>ALD process can be developed for other candidate materials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888"/>
          </a:xfrm>
        </p:spPr>
        <p:txBody>
          <a:bodyPr/>
          <a:lstStyle/>
          <a:p>
            <a:r>
              <a:rPr lang="en-US" dirty="0" smtClean="0"/>
              <a:t>Decrease Ion Feedback of MCP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4765" y="1007906"/>
            <a:ext cx="791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Ions produced inside of channel by electron collision between residue gas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535576" y="1841864"/>
            <a:ext cx="8348073" cy="2495006"/>
            <a:chOff x="509451" y="2090058"/>
            <a:chExt cx="8348073" cy="2495006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6553" t="43176" r="16490" b="39041"/>
            <a:stretch>
              <a:fillRect/>
            </a:stretch>
          </p:blipFill>
          <p:spPr bwMode="auto">
            <a:xfrm>
              <a:off x="561703" y="2090058"/>
              <a:ext cx="8295821" cy="2495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7680959" y="2481943"/>
              <a:ext cx="1175658" cy="783772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44240" y="3130732"/>
              <a:ext cx="1175658" cy="78377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09451" y="2442754"/>
              <a:ext cx="1175658" cy="78377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9269" y="4846320"/>
            <a:ext cx="7545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He adsorption on surface could alleviate the ion feedback problem.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Optimizing surface chemistry could decrease ion feedback. 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3983" y="1455994"/>
            <a:ext cx="28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Ion Energy of Gas Molecules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07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1" y="1064622"/>
            <a:ext cx="8739050" cy="5179424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Timing of MCPs could be improved by: 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MCPs with smaller pore size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Engineering the Pore Entrance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Engineering the SEE material inside of pore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Decrease Ion Feedback Effect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Surface modification techniques including ALD and PVD could have great impact on those aspects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Supporting information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L/D=60, V=1000kV, </a:t>
            </a:r>
          </a:p>
          <a:p>
            <a:pPr lvl="1"/>
            <a:r>
              <a:rPr lang="en-US" dirty="0" smtClean="0"/>
              <a:t>The existing electron has a median energy of 32.5 </a:t>
            </a:r>
            <a:r>
              <a:rPr lang="en-US" dirty="0" err="1" smtClean="0"/>
              <a:t>eV</a:t>
            </a:r>
            <a:r>
              <a:rPr lang="en-US" dirty="0" smtClean="0"/>
              <a:t>, an appreciate number of electron has energy &gt;100eV</a:t>
            </a:r>
          </a:p>
          <a:p>
            <a:endParaRPr lang="en-US" dirty="0" smtClean="0"/>
          </a:p>
          <a:p>
            <a:r>
              <a:rPr lang="en-US" dirty="0" smtClean="0"/>
              <a:t>Ions produced inside of channel by electron collision between residue gas.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0484" y="6581001"/>
            <a:ext cx="3803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Nuclear instruments and methods, 162 (1979), 587-601.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92" y="242270"/>
            <a:ext cx="8229600" cy="542657"/>
          </a:xfrm>
        </p:spPr>
        <p:txBody>
          <a:bodyPr/>
          <a:lstStyle/>
          <a:p>
            <a:r>
              <a:rPr lang="en-US" dirty="0" smtClean="0"/>
              <a:t>Components Contribute to Timing of MCP detector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1943070" y="1933188"/>
            <a:ext cx="150134" cy="2495006"/>
            <a:chOff x="1845966" y="1952609"/>
            <a:chExt cx="150134" cy="2495006"/>
          </a:xfrm>
        </p:grpSpPr>
        <p:sp>
          <p:nvSpPr>
            <p:cNvPr id="3" name="Rectangle 2"/>
            <p:cNvSpPr/>
            <p:nvPr/>
          </p:nvSpPr>
          <p:spPr bwMode="auto">
            <a:xfrm>
              <a:off x="1845966" y="1952609"/>
              <a:ext cx="150134" cy="249500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5" name="Group 37"/>
            <p:cNvGrpSpPr/>
            <p:nvPr/>
          </p:nvGrpSpPr>
          <p:grpSpPr>
            <a:xfrm>
              <a:off x="1846548" y="2059905"/>
              <a:ext cx="148793" cy="2280415"/>
              <a:chOff x="1846548" y="2074309"/>
              <a:chExt cx="148793" cy="2280415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 rot="5400000" flipH="1" flipV="1">
                <a:off x="1826159" y="2100319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5400000" flipH="1" flipV="1">
                <a:off x="1826159" y="233077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5400000" flipH="1" flipV="1">
                <a:off x="1826159" y="2564954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 flipH="1" flipV="1">
                <a:off x="1826159" y="2795413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rot="5400000" flipH="1" flipV="1">
                <a:off x="1826159" y="3022153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 flipH="1" flipV="1">
                <a:off x="1826159" y="3252612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 flipH="1" flipV="1">
                <a:off x="1826159" y="348678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rot="5400000" flipH="1" flipV="1">
                <a:off x="1826159" y="3717247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 flipH="1" flipV="1">
                <a:off x="1826159" y="395513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5400000" flipH="1" flipV="1">
                <a:off x="1826159" y="4189314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10800000">
                <a:off x="1846548" y="2074309"/>
                <a:ext cx="14879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10800000">
                <a:off x="1846548" y="4354607"/>
                <a:ext cx="14879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  <p:grpSp>
        <p:nvGrpSpPr>
          <p:cNvPr id="6" name="Group 39"/>
          <p:cNvGrpSpPr/>
          <p:nvPr/>
        </p:nvGrpSpPr>
        <p:grpSpPr>
          <a:xfrm flipV="1">
            <a:off x="1658500" y="1933188"/>
            <a:ext cx="150134" cy="2495006"/>
            <a:chOff x="1845966" y="1952609"/>
            <a:chExt cx="150134" cy="2495006"/>
          </a:xfrm>
        </p:grpSpPr>
        <p:sp>
          <p:nvSpPr>
            <p:cNvPr id="41" name="Rectangle 40"/>
            <p:cNvSpPr/>
            <p:nvPr/>
          </p:nvSpPr>
          <p:spPr bwMode="auto">
            <a:xfrm>
              <a:off x="1845966" y="1952609"/>
              <a:ext cx="150134" cy="249500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17" name="Group 37"/>
            <p:cNvGrpSpPr/>
            <p:nvPr/>
          </p:nvGrpSpPr>
          <p:grpSpPr>
            <a:xfrm>
              <a:off x="1846548" y="2059905"/>
              <a:ext cx="148793" cy="2280415"/>
              <a:chOff x="1846548" y="2074309"/>
              <a:chExt cx="148793" cy="2280415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rot="5400000" flipH="1" flipV="1">
                <a:off x="1826159" y="2100319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5400000" flipH="1" flipV="1">
                <a:off x="1826159" y="233077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 flipH="1" flipV="1">
                <a:off x="1826159" y="2564954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5400000" flipH="1" flipV="1">
                <a:off x="1826159" y="2795413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5400000" flipH="1" flipV="1">
                <a:off x="1826159" y="3022153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rot="5400000" flipH="1" flipV="1">
                <a:off x="1826159" y="3252612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rot="5400000" flipH="1" flipV="1">
                <a:off x="1826159" y="348678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5400000" flipH="1" flipV="1">
                <a:off x="1826159" y="3717247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rot="5400000" flipH="1" flipV="1">
                <a:off x="1826159" y="395513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rot="5400000" flipH="1" flipV="1">
                <a:off x="1826159" y="4189314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rot="10800000">
                <a:off x="1846548" y="2074309"/>
                <a:ext cx="14879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rot="10800000">
                <a:off x="1846548" y="4354607"/>
                <a:ext cx="14879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  <p:sp>
        <p:nvSpPr>
          <p:cNvPr id="55" name="Rectangle 54"/>
          <p:cNvSpPr/>
          <p:nvPr/>
        </p:nvSpPr>
        <p:spPr bwMode="auto">
          <a:xfrm>
            <a:off x="2597545" y="1934518"/>
            <a:ext cx="45719" cy="2492346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644748" y="1934518"/>
            <a:ext cx="147005" cy="249234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79335" y="1934518"/>
            <a:ext cx="147005" cy="249234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8" name="Down Arrow 57"/>
          <p:cNvSpPr/>
          <p:nvPr/>
        </p:nvSpPr>
        <p:spPr bwMode="auto">
          <a:xfrm rot="5400000">
            <a:off x="3066882" y="2532808"/>
            <a:ext cx="283220" cy="817295"/>
          </a:xfrm>
          <a:prstGeom prst="downArrow">
            <a:avLst>
              <a:gd name="adj1" fmla="val 50000"/>
              <a:gd name="adj2" fmla="val 101429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5400000">
            <a:off x="2358828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5400000">
            <a:off x="1855773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1702025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1572552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1418803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5400000">
            <a:off x="787624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2357479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1854424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>
            <a:off x="1700676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5400000">
            <a:off x="1571203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1417454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>
            <a:off x="778183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2168666" y="1505119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1843636" y="1252917"/>
            <a:ext cx="453154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1526698" y="1243476"/>
            <a:ext cx="453154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1656171" y="1105912"/>
            <a:ext cx="453154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1088379" y="1549625"/>
            <a:ext cx="453154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175410" y="4464106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1874656" y="4464106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1727651" y="4462757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1590086" y="4464106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1151767" y="4446573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</a:t>
            </a:r>
          </a:p>
        </p:txBody>
      </p:sp>
      <p:cxnSp>
        <p:nvCxnSpPr>
          <p:cNvPr id="91" name="Straight Arrow Connector 90"/>
          <p:cNvCxnSpPr/>
          <p:nvPr/>
        </p:nvCxnSpPr>
        <p:spPr bwMode="auto">
          <a:xfrm rot="10800000" flipV="1">
            <a:off x="2816029" y="1569855"/>
            <a:ext cx="574535" cy="42887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277274" y="1286633"/>
            <a:ext cx="150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913052" y="5193738"/>
            <a:ext cx="19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Microchannel</a:t>
            </a:r>
            <a:r>
              <a:rPr lang="en-US" dirty="0" smtClean="0"/>
              <a:t> plate</a:t>
            </a:r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5400000" flipH="1" flipV="1">
            <a:off x="1064106" y="4624596"/>
            <a:ext cx="809203" cy="36414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V="1">
            <a:off x="1791041" y="4671806"/>
            <a:ext cx="867194" cy="32502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0" y="131630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 bwMode="auto">
          <a:xfrm rot="16200000" flipH="1">
            <a:off x="496987" y="1662240"/>
            <a:ext cx="438318" cy="28322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6471858" y="6581001"/>
            <a:ext cx="267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Rev. Sci. Instrum. 81, 073112 (2010)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4513107" y="3003325"/>
          <a:ext cx="3685369" cy="945588"/>
        </p:xfrm>
        <a:graphic>
          <a:graphicData uri="http://schemas.openxmlformats.org/presentationml/2006/ole">
            <p:oleObj spid="_x0000_s57347" name="Equation" r:id="rId3" imgW="1930320" imgH="495000" progId="Equation.3">
              <p:embed/>
            </p:oleObj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4669105" y="4321147"/>
            <a:ext cx="3566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app</a:t>
            </a:r>
            <a:r>
              <a:rPr lang="en-US" dirty="0" smtClean="0"/>
              <a:t>: Voltage applied through MCP.</a:t>
            </a:r>
          </a:p>
          <a:p>
            <a:r>
              <a:rPr lang="en-US" dirty="0" smtClean="0"/>
              <a:t>L: MCP length </a:t>
            </a:r>
          </a:p>
          <a:p>
            <a:r>
              <a:rPr lang="en-US" dirty="0" smtClean="0"/>
              <a:t>M: Number of MCP in the assembly.</a:t>
            </a:r>
          </a:p>
          <a:p>
            <a:r>
              <a:rPr lang="en-US" dirty="0" smtClean="0"/>
              <a:t>m , e: electron mass and charge</a:t>
            </a:r>
            <a:endParaRPr lang="en-US" dirty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413012" y="1752136"/>
          <a:ext cx="3898900" cy="1011237"/>
        </p:xfrm>
        <a:graphic>
          <a:graphicData uri="http://schemas.openxmlformats.org/presentationml/2006/ole">
            <p:oleObj spid="_x0000_s57348" name="Equation" r:id="rId4" imgW="207000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92" y="242270"/>
            <a:ext cx="8229600" cy="542657"/>
          </a:xfrm>
        </p:spPr>
        <p:txBody>
          <a:bodyPr/>
          <a:lstStyle/>
          <a:p>
            <a:r>
              <a:rPr lang="en-US" dirty="0" smtClean="0"/>
              <a:t>Components Contribute to Timing of MCP detector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43070" y="1933188"/>
            <a:ext cx="150134" cy="2495006"/>
            <a:chOff x="1845966" y="1952609"/>
            <a:chExt cx="150134" cy="2495006"/>
          </a:xfrm>
        </p:grpSpPr>
        <p:sp>
          <p:nvSpPr>
            <p:cNvPr id="3" name="Rectangle 2"/>
            <p:cNvSpPr/>
            <p:nvPr/>
          </p:nvSpPr>
          <p:spPr bwMode="auto">
            <a:xfrm>
              <a:off x="1845966" y="1952609"/>
              <a:ext cx="150134" cy="249500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846548" y="2059905"/>
              <a:ext cx="148793" cy="2280415"/>
              <a:chOff x="1846548" y="2074309"/>
              <a:chExt cx="148793" cy="2280415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 rot="5400000" flipH="1" flipV="1">
                <a:off x="1826159" y="2100319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5400000" flipH="1" flipV="1">
                <a:off x="1826159" y="233077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5400000" flipH="1" flipV="1">
                <a:off x="1826159" y="2564954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 flipH="1" flipV="1">
                <a:off x="1826159" y="2795413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rot="5400000" flipH="1" flipV="1">
                <a:off x="1826159" y="3022153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 flipH="1" flipV="1">
                <a:off x="1826159" y="3252612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 flipH="1" flipV="1">
                <a:off x="1826159" y="348678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rot="5400000" flipH="1" flipV="1">
                <a:off x="1826159" y="3717247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 flipH="1" flipV="1">
                <a:off x="1826159" y="395513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5400000" flipH="1" flipV="1">
                <a:off x="1826159" y="4189314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10800000">
                <a:off x="1846548" y="2074309"/>
                <a:ext cx="14879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10800000">
                <a:off x="1846548" y="4354607"/>
                <a:ext cx="14879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  <p:grpSp>
        <p:nvGrpSpPr>
          <p:cNvPr id="40" name="Group 39"/>
          <p:cNvGrpSpPr/>
          <p:nvPr/>
        </p:nvGrpSpPr>
        <p:grpSpPr>
          <a:xfrm flipV="1">
            <a:off x="1658500" y="1933188"/>
            <a:ext cx="150134" cy="2495006"/>
            <a:chOff x="1845966" y="1952609"/>
            <a:chExt cx="150134" cy="2495006"/>
          </a:xfrm>
        </p:grpSpPr>
        <p:sp>
          <p:nvSpPr>
            <p:cNvPr id="41" name="Rectangle 40"/>
            <p:cNvSpPr/>
            <p:nvPr/>
          </p:nvSpPr>
          <p:spPr bwMode="auto">
            <a:xfrm>
              <a:off x="1845966" y="1952609"/>
              <a:ext cx="150134" cy="249500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42" name="Group 37"/>
            <p:cNvGrpSpPr/>
            <p:nvPr/>
          </p:nvGrpSpPr>
          <p:grpSpPr>
            <a:xfrm>
              <a:off x="1846548" y="2059905"/>
              <a:ext cx="148793" cy="2280415"/>
              <a:chOff x="1846548" y="2074309"/>
              <a:chExt cx="148793" cy="2280415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rot="5400000" flipH="1" flipV="1">
                <a:off x="1826159" y="2100319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5400000" flipH="1" flipV="1">
                <a:off x="1826159" y="233077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 flipH="1" flipV="1">
                <a:off x="1826159" y="2564954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5400000" flipH="1" flipV="1">
                <a:off x="1826159" y="2795413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5400000" flipH="1" flipV="1">
                <a:off x="1826159" y="3022153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rot="5400000" flipH="1" flipV="1">
                <a:off x="1826159" y="3252612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rot="5400000" flipH="1" flipV="1">
                <a:off x="1826159" y="348678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5400000" flipH="1" flipV="1">
                <a:off x="1826159" y="3717247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rot="5400000" flipH="1" flipV="1">
                <a:off x="1826159" y="3955138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rot="5400000" flipH="1" flipV="1">
                <a:off x="1826159" y="4189314"/>
                <a:ext cx="189571" cy="141249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rot="10800000">
                <a:off x="1846548" y="2074309"/>
                <a:ext cx="14879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rot="10800000">
                <a:off x="1846548" y="4354607"/>
                <a:ext cx="14879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  <p:sp>
        <p:nvSpPr>
          <p:cNvPr id="55" name="Rectangle 54"/>
          <p:cNvSpPr/>
          <p:nvPr/>
        </p:nvSpPr>
        <p:spPr bwMode="auto">
          <a:xfrm>
            <a:off x="2597545" y="1934518"/>
            <a:ext cx="45719" cy="2492346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644748" y="1934518"/>
            <a:ext cx="147005" cy="249234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79335" y="1934518"/>
            <a:ext cx="147005" cy="249234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8" name="Down Arrow 57"/>
          <p:cNvSpPr/>
          <p:nvPr/>
        </p:nvSpPr>
        <p:spPr bwMode="auto">
          <a:xfrm rot="5400000">
            <a:off x="3066882" y="2532808"/>
            <a:ext cx="283220" cy="817295"/>
          </a:xfrm>
          <a:prstGeom prst="downArrow">
            <a:avLst>
              <a:gd name="adj1" fmla="val 50000"/>
              <a:gd name="adj2" fmla="val 101429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5400000">
            <a:off x="2358828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5400000">
            <a:off x="1855773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1702025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1572552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1418803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5400000">
            <a:off x="787624" y="1735068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2357479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1854424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>
            <a:off x="1700676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5400000">
            <a:off x="1571203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1417454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>
            <a:off x="778183" y="4606393"/>
            <a:ext cx="477431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2168666" y="1505119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1843636" y="1252917"/>
            <a:ext cx="453154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1526698" y="1243476"/>
            <a:ext cx="453154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1656171" y="1105912"/>
            <a:ext cx="453154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1088379" y="1549625"/>
            <a:ext cx="453154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175410" y="4464106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1874656" y="4464106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1727651" y="4462757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1590086" y="4464106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1151767" y="4446573"/>
            <a:ext cx="347957" cy="364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4259179" y="2691389"/>
          <a:ext cx="3898900" cy="1011238"/>
        </p:xfrm>
        <a:graphic>
          <a:graphicData uri="http://schemas.openxmlformats.org/presentationml/2006/ole">
            <p:oleObj spid="_x0000_s23554" name="Equation" r:id="rId3" imgW="2070000" imgH="507960" progId="Equation.3">
              <p:embed/>
            </p:oleObj>
          </a:graphicData>
        </a:graphic>
      </p:graphicFrame>
      <p:cxnSp>
        <p:nvCxnSpPr>
          <p:cNvPr id="91" name="Straight Arrow Connector 90"/>
          <p:cNvCxnSpPr/>
          <p:nvPr/>
        </p:nvCxnSpPr>
        <p:spPr bwMode="auto">
          <a:xfrm rot="10800000" flipV="1">
            <a:off x="2816029" y="1569855"/>
            <a:ext cx="574535" cy="42887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277274" y="1286633"/>
            <a:ext cx="150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Photocathode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913052" y="5193738"/>
            <a:ext cx="19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Microchannel</a:t>
            </a:r>
            <a:r>
              <a:rPr lang="en-US" dirty="0" smtClean="0"/>
              <a:t> plate</a:t>
            </a:r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5400000" flipH="1" flipV="1">
            <a:off x="1064106" y="4624596"/>
            <a:ext cx="809203" cy="36414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V="1">
            <a:off x="1791041" y="4671806"/>
            <a:ext cx="867194" cy="32502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0" y="131630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 bwMode="auto">
          <a:xfrm rot="16200000" flipH="1">
            <a:off x="496987" y="1662240"/>
            <a:ext cx="438318" cy="28322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6471858" y="6581001"/>
            <a:ext cx="267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Rev. Sci. Instrum. 81, 073112 (2010)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026"/>
          </a:xfrm>
        </p:spPr>
        <p:txBody>
          <a:bodyPr/>
          <a:lstStyle/>
          <a:p>
            <a:r>
              <a:rPr lang="en-US" dirty="0" smtClean="0"/>
              <a:t>Transition Time Spread AND Transition Time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55326" y="1077320"/>
          <a:ext cx="2703551" cy="704286"/>
        </p:xfrm>
        <a:graphic>
          <a:graphicData uri="http://schemas.openxmlformats.org/presentationml/2006/ole">
            <p:oleObj spid="_x0000_s1027" name="Equation" r:id="rId3" imgW="1511280" imgH="39348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073913" y="1893236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m:  </a:t>
            </a:r>
            <a:r>
              <a:rPr lang="en-US" dirty="0" smtClean="0"/>
              <a:t>Electron Mass</a:t>
            </a:r>
          </a:p>
          <a:p>
            <a:r>
              <a:rPr lang="en-US" b="1" dirty="0" smtClean="0"/>
              <a:t>v</a:t>
            </a:r>
            <a:r>
              <a:rPr lang="en-US" b="1" baseline="-25000" dirty="0" smtClean="0"/>
              <a:t>0</a:t>
            </a:r>
            <a:r>
              <a:rPr lang="en-US" b="1" dirty="0" smtClean="0"/>
              <a:t>:   </a:t>
            </a:r>
            <a:r>
              <a:rPr lang="en-US" dirty="0" smtClean="0"/>
              <a:t>Initial speed of electron</a:t>
            </a:r>
          </a:p>
          <a:p>
            <a:r>
              <a:rPr lang="en-US" b="1" dirty="0" smtClean="0"/>
              <a:t>v:    </a:t>
            </a:r>
            <a:r>
              <a:rPr lang="en-US" dirty="0" smtClean="0"/>
              <a:t>Final speed of electron</a:t>
            </a:r>
          </a:p>
          <a:p>
            <a:r>
              <a:rPr lang="en-US" b="1" dirty="0" smtClean="0"/>
              <a:t>∆V: </a:t>
            </a:r>
            <a:r>
              <a:rPr lang="en-US" dirty="0" smtClean="0"/>
              <a:t>Voltage different between collision</a:t>
            </a:r>
            <a:endParaRPr lang="en-US" dirty="0"/>
          </a:p>
        </p:txBody>
      </p:sp>
      <p:sp>
        <p:nvSpPr>
          <p:cNvPr id="35" name="Parallelogram 34"/>
          <p:cNvSpPr/>
          <p:nvPr/>
        </p:nvSpPr>
        <p:spPr bwMode="auto">
          <a:xfrm>
            <a:off x="687076" y="1524000"/>
            <a:ext cx="822037" cy="3581400"/>
          </a:xfrm>
          <a:prstGeom prst="parallelogram">
            <a:avLst/>
          </a:prstGeom>
          <a:solidFill>
            <a:srgbClr val="00B050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6" name="Parallelogram 35"/>
          <p:cNvSpPr/>
          <p:nvPr/>
        </p:nvSpPr>
        <p:spPr bwMode="auto">
          <a:xfrm>
            <a:off x="2287276" y="1524000"/>
            <a:ext cx="822037" cy="3581400"/>
          </a:xfrm>
          <a:prstGeom prst="parallelogram">
            <a:avLst/>
          </a:prstGeom>
          <a:solidFill>
            <a:srgbClr val="00B050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>
            <a:off x="1430605" y="803563"/>
            <a:ext cx="990600" cy="83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040027" y="1514764"/>
            <a:ext cx="1018301" cy="923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H="1">
            <a:off x="3184481" y="4386260"/>
            <a:ext cx="2" cy="143827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2037513" y="3314700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 w="sm" len="lg"/>
            <a:tailEnd type="triangle" w="sm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370219" y="28956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506805" y="1717963"/>
            <a:ext cx="935951" cy="55497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276005" y="3587469"/>
          <a:ext cx="1801812" cy="936625"/>
        </p:xfrm>
        <a:graphic>
          <a:graphicData uri="http://schemas.openxmlformats.org/presentationml/2006/ole">
            <p:oleObj spid="_x0000_s1031" name="Equation" r:id="rId4" imgW="927000" imgH="48240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340484" y="6396335"/>
            <a:ext cx="380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Nuclear instruments and methods, 162 (1979), 587-601.</a:t>
            </a:r>
          </a:p>
          <a:p>
            <a:endParaRPr lang="en-US" sz="1200" dirty="0">
              <a:solidFill>
                <a:srgbClr val="7030A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76103" y="2076994"/>
            <a:ext cx="313509" cy="369332"/>
            <a:chOff x="1528354" y="1619794"/>
            <a:chExt cx="313509" cy="369332"/>
          </a:xfrm>
        </p:grpSpPr>
        <p:sp>
          <p:nvSpPr>
            <p:cNvPr id="17" name="Oval 16"/>
            <p:cNvSpPr/>
            <p:nvPr/>
          </p:nvSpPr>
          <p:spPr bwMode="auto">
            <a:xfrm>
              <a:off x="1593669" y="1750423"/>
              <a:ext cx="156754" cy="143691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8354" y="1619794"/>
              <a:ext cx="313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1750423" y="2299063"/>
            <a:ext cx="365760" cy="178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1451764" y="2575170"/>
            <a:ext cx="336063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449979" y="262563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</a:t>
            </a:r>
            <a:r>
              <a:rPr lang="en-US" baseline="-25000" dirty="0" smtClean="0"/>
              <a:t>v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9133" y="226858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</a:t>
            </a:r>
            <a:r>
              <a:rPr lang="el-GR" baseline="-25000" dirty="0" smtClean="0"/>
              <a:t>ι</a:t>
            </a:r>
            <a:endParaRPr lang="en-US" baseline="-25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319350" y="5094514"/>
            <a:ext cx="927463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 w="sm" len="lg"/>
            <a:tailEnd type="triangle" w="sm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589317" y="465473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4627" y="3196355"/>
            <a:ext cx="158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Transition time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29002" y="4603020"/>
            <a:ext cx="365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Rise time and Transition time spread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related to spread of V</a:t>
            </a:r>
            <a:r>
              <a:rPr lang="el-GR" dirty="0" smtClean="0">
                <a:solidFill>
                  <a:srgbClr val="0000FF"/>
                </a:solidFill>
              </a:rPr>
              <a:t>ι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248513"/>
            <a:ext cx="8229600" cy="692013"/>
          </a:xfrm>
        </p:spPr>
        <p:txBody>
          <a:bodyPr/>
          <a:lstStyle/>
          <a:p>
            <a:r>
              <a:rPr lang="en-US" dirty="0" smtClean="0"/>
              <a:t>What determines timing?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85303" y="794579"/>
            <a:ext cx="50984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The Transition time spread</a:t>
            </a:r>
            <a:endParaRPr lang="en-US" b="1" baseline="-25000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Proportional to L, for given L/D and voltage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Proportional to transition time, for given L/D and voltage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Smaller D,  Smaller FWHM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Smaller distribution of V</a:t>
            </a:r>
            <a:r>
              <a:rPr lang="el-GR" baseline="-25000" dirty="0" smtClean="0">
                <a:solidFill>
                  <a:srgbClr val="0000FF"/>
                </a:solidFill>
              </a:rPr>
              <a:t>ι</a:t>
            </a:r>
            <a:r>
              <a:rPr lang="en-US" dirty="0" smtClean="0">
                <a:solidFill>
                  <a:srgbClr val="0000FF"/>
                </a:solidFill>
              </a:rPr>
              <a:t>,(</a:t>
            </a:r>
            <a:r>
              <a:rPr lang="en-US" dirty="0" smtClean="0">
                <a:solidFill>
                  <a:srgbClr val="000000"/>
                </a:solidFill>
              </a:rPr>
              <a:t>smooth wall surface of MCP</a:t>
            </a:r>
            <a:r>
              <a:rPr lang="en-US" dirty="0" smtClean="0">
                <a:solidFill>
                  <a:srgbClr val="0000FF"/>
                </a:solidFill>
              </a:rPr>
              <a:t>), Smaller FWHM </a:t>
            </a:r>
          </a:p>
          <a:p>
            <a:pPr marL="800100" lvl="1" indent="-342900"/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The transition time</a:t>
            </a:r>
            <a:endParaRPr lang="en-US" b="1" baseline="-25000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Proportional to channel length (L)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Space charge saturation set a standard 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Well defined repeatable the transition time</a:t>
            </a:r>
          </a:p>
          <a:p>
            <a:pPr marL="342900" indent="-342900"/>
            <a:endParaRPr lang="en-US" dirty="0" smtClean="0">
              <a:solidFill>
                <a:srgbClr val="0000FF"/>
              </a:solidFill>
            </a:endParaRP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So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Timing  </a:t>
            </a:r>
            <a:r>
              <a:rPr lang="en-US" b="1" dirty="0" smtClean="0">
                <a:solidFill>
                  <a:srgbClr val="0000FF"/>
                </a:solidFill>
              </a:rPr>
              <a:t>is a strong function of </a:t>
            </a:r>
            <a:r>
              <a:rPr lang="en-US" b="1" dirty="0" smtClean="0">
                <a:solidFill>
                  <a:srgbClr val="C00000"/>
                </a:solidFill>
              </a:rPr>
              <a:t>channel length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i="1" dirty="0" smtClean="0"/>
              <a:t>given </a:t>
            </a:r>
          </a:p>
          <a:p>
            <a:pPr marL="342900" indent="-342900"/>
            <a:r>
              <a:rPr lang="en-US" dirty="0" smtClean="0"/>
              <a:t>	L/D and potential and other parameters fixed Operated in saturation range</a:t>
            </a:r>
          </a:p>
        </p:txBody>
      </p:sp>
      <p:sp>
        <p:nvSpPr>
          <p:cNvPr id="35" name="Parallelogram 34"/>
          <p:cNvSpPr/>
          <p:nvPr/>
        </p:nvSpPr>
        <p:spPr bwMode="auto">
          <a:xfrm>
            <a:off x="517257" y="1524000"/>
            <a:ext cx="822037" cy="3581400"/>
          </a:xfrm>
          <a:prstGeom prst="parallelogram">
            <a:avLst/>
          </a:prstGeom>
          <a:solidFill>
            <a:srgbClr val="00B050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6" name="Parallelogram 35"/>
          <p:cNvSpPr/>
          <p:nvPr/>
        </p:nvSpPr>
        <p:spPr bwMode="auto">
          <a:xfrm>
            <a:off x="2117457" y="1524000"/>
            <a:ext cx="822037" cy="3581400"/>
          </a:xfrm>
          <a:prstGeom prst="parallelogram">
            <a:avLst/>
          </a:prstGeom>
          <a:solidFill>
            <a:srgbClr val="00B050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>
            <a:off x="1260786" y="803563"/>
            <a:ext cx="990600" cy="83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2870208" y="1527827"/>
            <a:ext cx="1018301" cy="923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H="1">
            <a:off x="3014662" y="4386260"/>
            <a:ext cx="2" cy="143827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1867694" y="3314700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 w="sm" len="lg"/>
            <a:tailEnd type="triangle" w="sm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2004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336986" y="1731025"/>
            <a:ext cx="896763" cy="56803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340484" y="6581001"/>
            <a:ext cx="3803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Nuclear instruments and methods, 162 (1979), 587-601.</a:t>
            </a:r>
            <a:endParaRPr lang="en-US" sz="1200" dirty="0">
              <a:solidFill>
                <a:srgbClr val="7030A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3221" y="1959428"/>
            <a:ext cx="313509" cy="369332"/>
            <a:chOff x="1528354" y="1619794"/>
            <a:chExt cx="313509" cy="369332"/>
          </a:xfrm>
        </p:grpSpPr>
        <p:sp>
          <p:nvSpPr>
            <p:cNvPr id="16" name="Oval 15"/>
            <p:cNvSpPr/>
            <p:nvPr/>
          </p:nvSpPr>
          <p:spPr bwMode="auto">
            <a:xfrm>
              <a:off x="1593669" y="1750423"/>
              <a:ext cx="156754" cy="143691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8354" y="1619794"/>
              <a:ext cx="313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 flipV="1">
            <a:off x="1567541" y="2181497"/>
            <a:ext cx="365760" cy="178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1268882" y="2457604"/>
            <a:ext cx="336063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1149531" y="5094514"/>
            <a:ext cx="927463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 w="sm" len="lg"/>
            <a:tailEnd type="triangle" w="sm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19498" y="465473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7097" y="250806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</a:t>
            </a:r>
            <a:r>
              <a:rPr lang="en-US" baseline="-25000" dirty="0" smtClean="0"/>
              <a:t>v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576251" y="215101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</a:t>
            </a:r>
            <a:r>
              <a:rPr lang="el-GR" baseline="-25000" dirty="0" smtClean="0"/>
              <a:t>ι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</a:t>
            </a:r>
            <a:r>
              <a:rPr lang="en-US" dirty="0" smtClean="0">
                <a:solidFill>
                  <a:srgbClr val="0000FF"/>
                </a:solidFill>
              </a:rPr>
              <a:t>Length of MCP </a:t>
            </a:r>
            <a:r>
              <a:rPr lang="en-US" dirty="0" smtClean="0"/>
              <a:t>for operating in saturation region</a:t>
            </a:r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306764" y="936827"/>
          <a:ext cx="1804388" cy="639054"/>
        </p:xfrm>
        <a:graphic>
          <a:graphicData uri="http://schemas.openxmlformats.org/presentationml/2006/ole">
            <p:oleObj spid="_x0000_s3076" name="Equation" r:id="rId4" imgW="1218960" imgH="43164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201813" y="1916349"/>
          <a:ext cx="1982726" cy="680936"/>
        </p:xfrm>
        <a:graphic>
          <a:graphicData uri="http://schemas.openxmlformats.org/presentationml/2006/ole">
            <p:oleObj spid="_x0000_s3077" name="Equation" r:id="rId5" imgW="1257120" imgH="4316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9275" y="2928027"/>
            <a:ext cx="42099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G: gain</a:t>
            </a:r>
          </a:p>
          <a:p>
            <a:r>
              <a:rPr lang="en-US" dirty="0" smtClean="0"/>
              <a:t>α: Length to diameter ratio</a:t>
            </a:r>
          </a:p>
          <a:p>
            <a:r>
              <a:rPr lang="el-GR" dirty="0" smtClean="0"/>
              <a:t>α</a:t>
            </a:r>
            <a:r>
              <a:rPr lang="en-US" baseline="-25000" dirty="0" smtClean="0"/>
              <a:t>m</a:t>
            </a:r>
            <a:r>
              <a:rPr lang="en-US" dirty="0" smtClean="0"/>
              <a:t>:  L/D when Gain is saturated, normally </a:t>
            </a:r>
          </a:p>
          <a:p>
            <a:r>
              <a:rPr lang="el-GR" dirty="0" smtClean="0"/>
              <a:t>α</a:t>
            </a:r>
            <a:r>
              <a:rPr lang="en-US" baseline="-25000" dirty="0" smtClean="0"/>
              <a:t>m </a:t>
            </a:r>
            <a:r>
              <a:rPr lang="en-US" dirty="0" smtClean="0"/>
              <a:t>~ 40-60</a:t>
            </a:r>
          </a:p>
          <a:p>
            <a:r>
              <a:rPr lang="en-US" dirty="0" smtClean="0"/>
              <a:t>V:  Total channel voltage</a:t>
            </a:r>
          </a:p>
          <a:p>
            <a:endParaRPr lang="en-US" dirty="0" smtClean="0"/>
          </a:p>
          <a:p>
            <a:r>
              <a:rPr lang="en-US" dirty="0" smtClean="0"/>
              <a:t>A: constant 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: initial energy of an emitted 2</a:t>
            </a:r>
            <a:r>
              <a:rPr lang="en-US" baseline="30000" dirty="0" smtClean="0"/>
              <a:t>nd</a:t>
            </a:r>
            <a:r>
              <a:rPr lang="en-US" dirty="0" smtClean="0"/>
              <a:t> electron</a:t>
            </a:r>
          </a:p>
          <a:p>
            <a:r>
              <a:rPr lang="en-US" dirty="0" smtClean="0"/>
              <a:t>(~1eV)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6926" y="1473741"/>
            <a:ext cx="4163439" cy="4888148"/>
          </a:xfrm>
        </p:spPr>
        <p:txBody>
          <a:bodyPr/>
          <a:lstStyle/>
          <a:p>
            <a:r>
              <a:rPr lang="en-US" sz="2800" dirty="0" smtClean="0"/>
              <a:t>L/D of MCP for saturated gain: 40-60</a:t>
            </a:r>
          </a:p>
          <a:p>
            <a:endParaRPr lang="en-US" sz="2800" dirty="0" smtClean="0"/>
          </a:p>
          <a:p>
            <a:r>
              <a:rPr lang="en-US" sz="2800" dirty="0" smtClean="0"/>
              <a:t>L is determined by D</a:t>
            </a:r>
          </a:p>
          <a:p>
            <a:endParaRPr lang="en-US" sz="2800" dirty="0" smtClean="0"/>
          </a:p>
          <a:p>
            <a:r>
              <a:rPr lang="en-US" sz="2800" dirty="0" smtClean="0"/>
              <a:t>Smaller D, Smaller L, faster timing</a:t>
            </a:r>
          </a:p>
          <a:p>
            <a:endParaRPr lang="en-US" sz="2800" dirty="0" smtClean="0"/>
          </a:p>
          <a:p>
            <a:r>
              <a:rPr lang="en-US" sz="2800" dirty="0" smtClean="0"/>
              <a:t>D has been reported down to </a:t>
            </a:r>
            <a:r>
              <a:rPr lang="en-US" sz="2800" b="1" dirty="0" smtClean="0">
                <a:solidFill>
                  <a:srgbClr val="0000FF"/>
                </a:solidFill>
              </a:rPr>
              <a:t>2</a:t>
            </a:r>
            <a:r>
              <a:rPr lang="el-GR" sz="2800" b="1" dirty="0" smtClean="0">
                <a:solidFill>
                  <a:srgbClr val="0000FF"/>
                </a:solidFill>
              </a:rPr>
              <a:t>μ</a:t>
            </a:r>
            <a:r>
              <a:rPr lang="en-US" sz="2800" b="1" dirty="0" smtClean="0">
                <a:solidFill>
                  <a:srgbClr val="0000FF"/>
                </a:solidFill>
              </a:rPr>
              <a:t>m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0757" y="6211669"/>
            <a:ext cx="381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Nuclear instruments and methods, 162 (1979), 587-601.</a:t>
            </a:r>
          </a:p>
          <a:p>
            <a:pPr marL="228600" indent="-228600">
              <a:buAutoNum type="alphaUcPeriod"/>
            </a:pPr>
            <a:r>
              <a:rPr lang="en-US" sz="1200" dirty="0" smtClean="0">
                <a:solidFill>
                  <a:srgbClr val="7030A0"/>
                </a:solidFill>
              </a:rPr>
              <a:t>S. </a:t>
            </a:r>
            <a:r>
              <a:rPr lang="en-US" sz="1200" dirty="0" err="1" smtClean="0">
                <a:solidFill>
                  <a:srgbClr val="7030A0"/>
                </a:solidFill>
              </a:rPr>
              <a:t>Tremsina</a:t>
            </a:r>
            <a:r>
              <a:rPr lang="en-US" sz="1200" dirty="0" smtClean="0">
                <a:solidFill>
                  <a:srgbClr val="7030A0"/>
                </a:solidFill>
              </a:rPr>
              <a:t> etc, Proc. SPIE, vol. </a:t>
            </a:r>
            <a:r>
              <a:rPr lang="en-US" sz="1200" b="1" dirty="0" smtClean="0">
                <a:solidFill>
                  <a:srgbClr val="7030A0"/>
                </a:solidFill>
              </a:rPr>
              <a:t>4854</a:t>
            </a:r>
          </a:p>
          <a:p>
            <a:r>
              <a:rPr lang="en-US" sz="1200" dirty="0" smtClean="0">
                <a:solidFill>
                  <a:srgbClr val="7030A0"/>
                </a:solidFill>
              </a:rPr>
              <a:t>B. N. </a:t>
            </a:r>
            <a:r>
              <a:rPr lang="en-US" sz="1200" dirty="0" err="1" smtClean="0">
                <a:solidFill>
                  <a:srgbClr val="7030A0"/>
                </a:solidFill>
              </a:rPr>
              <a:t>Laprade</a:t>
            </a:r>
            <a:r>
              <a:rPr lang="en-US" sz="1200" dirty="0" smtClean="0">
                <a:solidFill>
                  <a:srgbClr val="7030A0"/>
                </a:solidFill>
              </a:rPr>
              <a:t> etc, </a:t>
            </a:r>
            <a:r>
              <a:rPr lang="pl-PL" sz="1200" dirty="0" smtClean="0">
                <a:solidFill>
                  <a:srgbClr val="7030A0"/>
                </a:solidFill>
              </a:rPr>
              <a:t>Proc. SPIE 3173, pp. 474-485 (1997)</a:t>
            </a:r>
            <a:endParaRPr lang="en-US" sz="12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</a:t>
            </a:r>
            <a:r>
              <a:rPr lang="en-US" dirty="0" smtClean="0">
                <a:solidFill>
                  <a:srgbClr val="0000FF"/>
                </a:solidFill>
              </a:rPr>
              <a:t>Length of MCP </a:t>
            </a:r>
            <a:r>
              <a:rPr lang="en-US" dirty="0" smtClean="0"/>
              <a:t>for operating in saturation region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0578" y="2229015"/>
            <a:ext cx="40994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G: </a:t>
            </a:r>
            <a:r>
              <a:rPr lang="en-US" dirty="0" smtClean="0"/>
              <a:t>Gain</a:t>
            </a:r>
          </a:p>
          <a:p>
            <a:endParaRPr lang="en-US" dirty="0" smtClean="0"/>
          </a:p>
          <a:p>
            <a:r>
              <a:rPr lang="el-GR" b="1" dirty="0" smtClean="0"/>
              <a:t>δ</a:t>
            </a:r>
            <a:r>
              <a:rPr lang="en-US" b="1" dirty="0" smtClean="0"/>
              <a:t> (1) to </a:t>
            </a:r>
            <a:r>
              <a:rPr lang="el-GR" b="1" dirty="0" smtClean="0"/>
              <a:t>δ</a:t>
            </a:r>
            <a:r>
              <a:rPr lang="en-US" b="1" dirty="0" smtClean="0"/>
              <a:t> (n): </a:t>
            </a:r>
            <a:r>
              <a:rPr lang="en-US" dirty="0" smtClean="0"/>
              <a:t>Secondary electron</a:t>
            </a:r>
          </a:p>
          <a:p>
            <a:r>
              <a:rPr lang="en-US" dirty="0" smtClean="0"/>
              <a:t>Coefficient during 1 to n strike on channel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43" y="1512931"/>
            <a:ext cx="4248765" cy="45259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Since Gain of MCP has upper limit (~10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due to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ion feedback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performance instabilities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Larger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will give smaller L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Smaller L, faster timing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100" name="Equation" r:id="rId3" imgW="0" imgH="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601126" y="1692679"/>
          <a:ext cx="4271271" cy="359686"/>
        </p:xfrm>
        <a:graphic>
          <a:graphicData uri="http://schemas.openxmlformats.org/presentationml/2006/ole">
            <p:oleObj spid="_x0000_s4101" name="Equation" r:id="rId4" imgW="2412720" imgH="203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04296" y="6581001"/>
            <a:ext cx="3813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Nuclear instruments and methods, 162 (1979), 587-601.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47" y="352459"/>
            <a:ext cx="8258783" cy="931591"/>
          </a:xfrm>
        </p:spPr>
        <p:txBody>
          <a:bodyPr/>
          <a:lstStyle/>
          <a:p>
            <a:pPr algn="ctr"/>
            <a:r>
              <a:rPr lang="en-US" sz="3200" dirty="0" smtClean="0"/>
              <a:t>Several Thoughts for Faster Timing </a:t>
            </a:r>
            <a:br>
              <a:rPr lang="en-US" sz="3200" dirty="0" smtClean="0"/>
            </a:br>
            <a:r>
              <a:rPr lang="en-US" sz="3200" dirty="0" smtClean="0"/>
              <a:t>from Material 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954"/>
            <a:ext cx="8229600" cy="4134048"/>
          </a:xfrm>
        </p:spPr>
        <p:txBody>
          <a:bodyPr/>
          <a:lstStyle/>
          <a:p>
            <a:r>
              <a:rPr lang="en-US" dirty="0" smtClean="0"/>
              <a:t>MCPs with smaller pore size</a:t>
            </a:r>
          </a:p>
          <a:p>
            <a:endParaRPr lang="en-US" dirty="0" smtClean="0"/>
          </a:p>
          <a:p>
            <a:r>
              <a:rPr lang="en-US" dirty="0" smtClean="0"/>
              <a:t>Engineering the Pore Entrance</a:t>
            </a:r>
          </a:p>
          <a:p>
            <a:endParaRPr lang="en-US" dirty="0" smtClean="0"/>
          </a:p>
          <a:p>
            <a:r>
              <a:rPr lang="en-US" dirty="0" smtClean="0"/>
              <a:t>Engineering the SEE material inside of pore</a:t>
            </a:r>
          </a:p>
          <a:p>
            <a:endParaRPr lang="en-US" dirty="0" smtClean="0"/>
          </a:p>
          <a:p>
            <a:r>
              <a:rPr lang="en-US" dirty="0" smtClean="0"/>
              <a:t>Decrease Ion feedback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1066800"/>
            <a:ext cx="2571750" cy="1838325"/>
            <a:chOff x="3640" y="1322"/>
            <a:chExt cx="1620" cy="115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182" y="1692"/>
              <a:ext cx="506" cy="396"/>
              <a:chOff x="4084" y="1530"/>
              <a:chExt cx="506" cy="396"/>
            </a:xfrm>
          </p:grpSpPr>
          <p:sp>
            <p:nvSpPr>
              <p:cNvPr id="100356" name="Text Box 4"/>
              <p:cNvSpPr txBox="1">
                <a:spLocks noChangeArrowheads="1"/>
              </p:cNvSpPr>
              <p:nvPr/>
            </p:nvSpPr>
            <p:spPr bwMode="auto">
              <a:xfrm>
                <a:off x="4172" y="1639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1" charset="-128"/>
                  </a:rPr>
                  <a:t>Al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357" name="Line 5"/>
              <p:cNvSpPr>
                <a:spLocks noChangeShapeType="1"/>
              </p:cNvSpPr>
              <p:nvPr/>
            </p:nvSpPr>
            <p:spPr bwMode="auto">
              <a:xfrm>
                <a:off x="4326" y="1784"/>
                <a:ext cx="22" cy="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58" name="Line 6"/>
              <p:cNvSpPr>
                <a:spLocks noChangeShapeType="1"/>
              </p:cNvSpPr>
              <p:nvPr/>
            </p:nvSpPr>
            <p:spPr bwMode="auto">
              <a:xfrm flipV="1">
                <a:off x="4296" y="1672"/>
                <a:ext cx="0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59" name="Text Box 7"/>
              <p:cNvSpPr txBox="1">
                <a:spLocks noChangeArrowheads="1"/>
              </p:cNvSpPr>
              <p:nvPr/>
            </p:nvSpPr>
            <p:spPr bwMode="auto">
              <a:xfrm>
                <a:off x="4282" y="1733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CH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3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360" name="Text Box 8"/>
              <p:cNvSpPr txBox="1">
                <a:spLocks noChangeArrowheads="1"/>
              </p:cNvSpPr>
              <p:nvPr/>
            </p:nvSpPr>
            <p:spPr bwMode="auto">
              <a:xfrm>
                <a:off x="4198" y="1530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CH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3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361" name="Text Box 9"/>
              <p:cNvSpPr txBox="1">
                <a:spLocks noChangeArrowheads="1"/>
              </p:cNvSpPr>
              <p:nvPr/>
            </p:nvSpPr>
            <p:spPr bwMode="auto">
              <a:xfrm>
                <a:off x="4084" y="1734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CH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3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362" name="Line 10"/>
              <p:cNvSpPr>
                <a:spLocks noChangeShapeType="1"/>
              </p:cNvSpPr>
              <p:nvPr/>
            </p:nvSpPr>
            <p:spPr bwMode="auto">
              <a:xfrm flipV="1">
                <a:off x="4212" y="1784"/>
                <a:ext cx="22" cy="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640" y="1322"/>
              <a:ext cx="1620" cy="1158"/>
              <a:chOff x="3640" y="1322"/>
              <a:chExt cx="1620" cy="1158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772" y="2004"/>
                <a:ext cx="1488" cy="476"/>
                <a:chOff x="3772" y="2004"/>
                <a:chExt cx="1488" cy="476"/>
              </a:xfrm>
            </p:grpSpPr>
            <p:sp>
              <p:nvSpPr>
                <p:cNvPr id="100365" name="Rectangle 13"/>
                <p:cNvSpPr>
                  <a:spLocks noChangeArrowheads="1"/>
                </p:cNvSpPr>
                <p:nvPr/>
              </p:nvSpPr>
              <p:spPr bwMode="auto">
                <a:xfrm>
                  <a:off x="3772" y="2240"/>
                  <a:ext cx="1488" cy="240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ea typeface="ＭＳ Ｐゴシック" pitchFamily="1" charset="-128"/>
                  </a:endParaRPr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4140" y="2004"/>
                  <a:ext cx="278" cy="240"/>
                  <a:chOff x="1138" y="2016"/>
                  <a:chExt cx="278" cy="240"/>
                </a:xfrm>
              </p:grpSpPr>
              <p:sp>
                <p:nvSpPr>
                  <p:cNvPr id="10036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36" y="2160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36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8" y="2016"/>
                    <a:ext cx="278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1400">
                        <a:solidFill>
                          <a:srgbClr val="0000FF"/>
                        </a:solidFill>
                        <a:latin typeface="Times New Roman" pitchFamily="18" charset="0"/>
                        <a:ea typeface="ＭＳ Ｐゴシック" pitchFamily="1" charset="-128"/>
                      </a:rPr>
                      <a:t>OH</a:t>
                    </a:r>
                  </a:p>
                </p:txBody>
              </p:sp>
            </p:grpSp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4416" y="2004"/>
                  <a:ext cx="278" cy="240"/>
                  <a:chOff x="1138" y="2016"/>
                  <a:chExt cx="278" cy="240"/>
                </a:xfrm>
              </p:grpSpPr>
              <p:sp>
                <p:nvSpPr>
                  <p:cNvPr id="100370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36" y="2160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37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8" y="2016"/>
                    <a:ext cx="278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1400">
                        <a:solidFill>
                          <a:srgbClr val="0000FF"/>
                        </a:solidFill>
                        <a:latin typeface="Times New Roman" pitchFamily="18" charset="0"/>
                        <a:ea typeface="ＭＳ Ｐゴシック" pitchFamily="1" charset="-128"/>
                      </a:rPr>
                      <a:t>OH</a:t>
                    </a:r>
                  </a:p>
                </p:txBody>
              </p:sp>
            </p:grpSp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4682" y="2004"/>
                  <a:ext cx="278" cy="240"/>
                  <a:chOff x="1138" y="2016"/>
                  <a:chExt cx="278" cy="240"/>
                </a:xfrm>
              </p:grpSpPr>
              <p:sp>
                <p:nvSpPr>
                  <p:cNvPr id="100373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36" y="2160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37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8" y="2016"/>
                    <a:ext cx="278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1400">
                        <a:solidFill>
                          <a:srgbClr val="0000FF"/>
                        </a:solidFill>
                        <a:latin typeface="Times New Roman" pitchFamily="18" charset="0"/>
                        <a:ea typeface="ＭＳ Ｐゴシック" pitchFamily="1" charset="-128"/>
                      </a:rPr>
                      <a:t>OH</a:t>
                    </a:r>
                  </a:p>
                </p:txBody>
              </p:sp>
            </p:grp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3640" y="1322"/>
                <a:ext cx="506" cy="396"/>
                <a:chOff x="4084" y="1530"/>
                <a:chExt cx="506" cy="396"/>
              </a:xfrm>
            </p:grpSpPr>
            <p:sp>
              <p:nvSpPr>
                <p:cNvPr id="10037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172" y="1639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>
                      <a:solidFill>
                        <a:srgbClr val="FF0000"/>
                      </a:solidFill>
                      <a:latin typeface="Times New Roman" pitchFamily="18" charset="0"/>
                      <a:ea typeface="ＭＳ Ｐゴシック" pitchFamily="1" charset="-128"/>
                    </a:rPr>
                    <a:t>Al</a:t>
                  </a:r>
                  <a:endParaRPr lang="en-US" altLang="en-US" sz="1400">
                    <a:latin typeface="Times New Roman" pitchFamily="18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00377" name="Line 25"/>
                <p:cNvSpPr>
                  <a:spLocks noChangeShapeType="1"/>
                </p:cNvSpPr>
                <p:nvPr/>
              </p:nvSpPr>
              <p:spPr bwMode="auto">
                <a:xfrm>
                  <a:off x="4326" y="1784"/>
                  <a:ext cx="22" cy="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37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4296" y="1672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37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282" y="1733"/>
                  <a:ext cx="3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>
                      <a:latin typeface="Times New Roman" pitchFamily="18" charset="0"/>
                      <a:ea typeface="ＭＳ Ｐゴシック" pitchFamily="1" charset="-128"/>
                    </a:rPr>
                    <a:t>CH</a:t>
                  </a:r>
                  <a:r>
                    <a:rPr lang="en-US" altLang="en-US" sz="1400" baseline="-25000">
                      <a:latin typeface="Times New Roman" pitchFamily="18" charset="0"/>
                      <a:ea typeface="ＭＳ Ｐゴシック" pitchFamily="1" charset="-128"/>
                    </a:rPr>
                    <a:t>3</a:t>
                  </a:r>
                  <a:endParaRPr lang="en-US" altLang="en-US" sz="1400">
                    <a:latin typeface="Times New Roman" pitchFamily="18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0038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198" y="1530"/>
                  <a:ext cx="3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>
                      <a:latin typeface="Times New Roman" pitchFamily="18" charset="0"/>
                      <a:ea typeface="ＭＳ Ｐゴシック" pitchFamily="1" charset="-128"/>
                    </a:rPr>
                    <a:t>CH</a:t>
                  </a:r>
                  <a:r>
                    <a:rPr lang="en-US" altLang="en-US" sz="1400" baseline="-25000">
                      <a:latin typeface="Times New Roman" pitchFamily="18" charset="0"/>
                      <a:ea typeface="ＭＳ Ｐゴシック" pitchFamily="1" charset="-128"/>
                    </a:rPr>
                    <a:t>3</a:t>
                  </a:r>
                  <a:endParaRPr lang="en-US" altLang="en-US" sz="1400">
                    <a:latin typeface="Times New Roman" pitchFamily="18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0038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084" y="1734"/>
                  <a:ext cx="3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>
                      <a:latin typeface="Times New Roman" pitchFamily="18" charset="0"/>
                      <a:ea typeface="ＭＳ Ｐゴシック" pitchFamily="1" charset="-128"/>
                    </a:rPr>
                    <a:t>CH</a:t>
                  </a:r>
                  <a:r>
                    <a:rPr lang="en-US" altLang="en-US" sz="1400" baseline="-25000">
                      <a:latin typeface="Times New Roman" pitchFamily="18" charset="0"/>
                      <a:ea typeface="ＭＳ Ｐゴシック" pitchFamily="1" charset="-128"/>
                    </a:rPr>
                    <a:t>3</a:t>
                  </a:r>
                  <a:endParaRPr lang="en-US" altLang="en-US" sz="1400">
                    <a:latin typeface="Times New Roman" pitchFamily="18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0038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212" y="1784"/>
                  <a:ext cx="22" cy="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383" name="Rectangle 31"/>
              <p:cNvSpPr>
                <a:spLocks noChangeArrowheads="1"/>
              </p:cNvSpPr>
              <p:nvPr/>
            </p:nvSpPr>
            <p:spPr bwMode="auto">
              <a:xfrm>
                <a:off x="4128" y="1344"/>
                <a:ext cx="480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ＭＳ Ｐゴシック" pitchFamily="1" charset="-128"/>
                </a:endParaRPr>
              </a:p>
            </p:txBody>
          </p:sp>
        </p:grpSp>
      </p:grp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1066800" y="990600"/>
            <a:ext cx="29718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5638800" y="990600"/>
            <a:ext cx="29718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1066800" y="3429000"/>
            <a:ext cx="29718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638800" y="3429000"/>
            <a:ext cx="29718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sp>
        <p:nvSpPr>
          <p:cNvPr id="100388" name="AutoShape 36"/>
          <p:cNvSpPr>
            <a:spLocks noChangeArrowheads="1"/>
          </p:cNvSpPr>
          <p:nvPr/>
        </p:nvSpPr>
        <p:spPr bwMode="auto">
          <a:xfrm>
            <a:off x="4222750" y="1771650"/>
            <a:ext cx="1295400" cy="774700"/>
          </a:xfrm>
          <a:prstGeom prst="rightArrow">
            <a:avLst>
              <a:gd name="adj1" fmla="val 50000"/>
              <a:gd name="adj2" fmla="val 418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381000" y="172085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>
                <a:ea typeface="ＭＳ Ｐゴシック" pitchFamily="1" charset="-128"/>
              </a:rPr>
              <a:t>A)</a:t>
            </a:r>
            <a:endParaRPr lang="en-US" altLang="en-US" sz="2800">
              <a:ea typeface="ＭＳ Ｐゴシック" pitchFamily="1" charset="-128"/>
            </a:endParaRPr>
          </a:p>
        </p:txBody>
      </p:sp>
      <p:sp>
        <p:nvSpPr>
          <p:cNvPr id="100390" name="AutoShape 38"/>
          <p:cNvSpPr>
            <a:spLocks noChangeArrowheads="1"/>
          </p:cNvSpPr>
          <p:nvPr/>
        </p:nvSpPr>
        <p:spPr bwMode="auto">
          <a:xfrm>
            <a:off x="4222750" y="4127500"/>
            <a:ext cx="1295400" cy="774700"/>
          </a:xfrm>
          <a:prstGeom prst="rightArrow">
            <a:avLst>
              <a:gd name="adj1" fmla="val 50000"/>
              <a:gd name="adj2" fmla="val 418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381000" y="407670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>
                <a:ea typeface="ＭＳ Ｐゴシック" pitchFamily="1" charset="-128"/>
              </a:rPr>
              <a:t>B)</a:t>
            </a:r>
            <a:endParaRPr lang="en-US" altLang="en-US" sz="2800">
              <a:ea typeface="ＭＳ Ｐゴシック" pitchFamily="1" charset="-128"/>
            </a:endParaRP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1371600" y="2514600"/>
            <a:ext cx="2362200" cy="3810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806575" y="2133600"/>
            <a:ext cx="441325" cy="381000"/>
            <a:chOff x="1138" y="2016"/>
            <a:chExt cx="278" cy="240"/>
          </a:xfrm>
        </p:grpSpPr>
        <p:sp>
          <p:nvSpPr>
            <p:cNvPr id="100394" name="Line 42"/>
            <p:cNvSpPr>
              <a:spLocks noChangeShapeType="1"/>
            </p:cNvSpPr>
            <p:nvPr/>
          </p:nvSpPr>
          <p:spPr bwMode="auto">
            <a:xfrm flipV="1">
              <a:off x="1236" y="21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5" name="Text Box 43"/>
            <p:cNvSpPr txBox="1">
              <a:spLocks noChangeArrowheads="1"/>
            </p:cNvSpPr>
            <p:nvPr/>
          </p:nvSpPr>
          <p:spPr bwMode="auto">
            <a:xfrm>
              <a:off x="1138" y="2016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0000FF"/>
                  </a:solidFill>
                  <a:latin typeface="Times New Roman" pitchFamily="18" charset="0"/>
                  <a:ea typeface="ＭＳ Ｐゴシック" pitchFamily="1" charset="-128"/>
                </a:rPr>
                <a:t>OH</a:t>
              </a:r>
            </a:p>
          </p:txBody>
        </p:sp>
      </p:grp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4267200" y="1943100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  <a:ea typeface="ＭＳ Ｐゴシック" pitchFamily="1" charset="-128"/>
              </a:rPr>
              <a:t>Al</a:t>
            </a:r>
            <a:r>
              <a:rPr lang="en-US" altLang="en-US" sz="1800">
                <a:latin typeface="Times New Roman" pitchFamily="18" charset="0"/>
                <a:ea typeface="ＭＳ Ｐゴシック" pitchFamily="1" charset="-128"/>
              </a:rPr>
              <a:t>(CH</a:t>
            </a:r>
            <a:r>
              <a:rPr lang="en-US" altLang="en-US" sz="1800" baseline="-25000">
                <a:latin typeface="Times New Roman" pitchFamily="18" charset="0"/>
                <a:ea typeface="ＭＳ Ｐゴシック" pitchFamily="1" charset="-128"/>
              </a:rPr>
              <a:t>3</a:t>
            </a:r>
            <a:r>
              <a:rPr lang="en-US" altLang="en-US" sz="1800">
                <a:latin typeface="Times New Roman" pitchFamily="18" charset="0"/>
                <a:ea typeface="ＭＳ Ｐゴシック" pitchFamily="1" charset="-128"/>
              </a:rPr>
              <a:t>)</a:t>
            </a:r>
            <a:r>
              <a:rPr lang="en-US" altLang="en-US" sz="1800" baseline="-25000">
                <a:latin typeface="Times New Roman" pitchFamily="18" charset="0"/>
                <a:ea typeface="ＭＳ Ｐゴシック" pitchFamily="1" charset="-128"/>
              </a:rPr>
              <a:t>3</a:t>
            </a:r>
            <a:endParaRPr lang="en-US" altLang="en-US" sz="1800">
              <a:latin typeface="Times New Roman" pitchFamily="18" charset="0"/>
              <a:ea typeface="ＭＳ Ｐゴシック" pitchFamily="1" charset="-128"/>
            </a:endParaRPr>
          </a:p>
        </p:txBody>
      </p: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2244725" y="2133600"/>
            <a:ext cx="441325" cy="381000"/>
            <a:chOff x="1138" y="2016"/>
            <a:chExt cx="278" cy="240"/>
          </a:xfrm>
        </p:grpSpPr>
        <p:sp>
          <p:nvSpPr>
            <p:cNvPr id="100398" name="Line 46"/>
            <p:cNvSpPr>
              <a:spLocks noChangeShapeType="1"/>
            </p:cNvSpPr>
            <p:nvPr/>
          </p:nvSpPr>
          <p:spPr bwMode="auto">
            <a:xfrm flipV="1">
              <a:off x="1236" y="21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9" name="Text Box 47"/>
            <p:cNvSpPr txBox="1">
              <a:spLocks noChangeArrowheads="1"/>
            </p:cNvSpPr>
            <p:nvPr/>
          </p:nvSpPr>
          <p:spPr bwMode="auto">
            <a:xfrm>
              <a:off x="1138" y="2016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0000FF"/>
                  </a:solidFill>
                  <a:latin typeface="Times New Roman" pitchFamily="18" charset="0"/>
                  <a:ea typeface="ＭＳ Ｐゴシック" pitchFamily="1" charset="-128"/>
                </a:rPr>
                <a:t>OH</a:t>
              </a: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2667000" y="2133600"/>
            <a:ext cx="441325" cy="381000"/>
            <a:chOff x="1138" y="2016"/>
            <a:chExt cx="278" cy="240"/>
          </a:xfrm>
        </p:grpSpPr>
        <p:sp>
          <p:nvSpPr>
            <p:cNvPr id="100401" name="Line 49"/>
            <p:cNvSpPr>
              <a:spLocks noChangeShapeType="1"/>
            </p:cNvSpPr>
            <p:nvPr/>
          </p:nvSpPr>
          <p:spPr bwMode="auto">
            <a:xfrm flipV="1">
              <a:off x="1236" y="216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02" name="Text Box 50"/>
            <p:cNvSpPr txBox="1">
              <a:spLocks noChangeArrowheads="1"/>
            </p:cNvSpPr>
            <p:nvPr/>
          </p:nvSpPr>
          <p:spPr bwMode="auto">
            <a:xfrm>
              <a:off x="1138" y="2016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0000FF"/>
                  </a:solidFill>
                  <a:latin typeface="Times New Roman" pitchFamily="18" charset="0"/>
                  <a:ea typeface="ＭＳ Ｐゴシック" pitchFamily="1" charset="-128"/>
                </a:rPr>
                <a:t>OH</a:t>
              </a:r>
            </a:p>
          </p:txBody>
        </p:sp>
      </p:grpSp>
      <p:sp>
        <p:nvSpPr>
          <p:cNvPr id="100403" name="Text Box 51"/>
          <p:cNvSpPr txBox="1">
            <a:spLocks noChangeArrowheads="1"/>
          </p:cNvSpPr>
          <p:nvPr/>
        </p:nvSpPr>
        <p:spPr bwMode="auto">
          <a:xfrm>
            <a:off x="3981450" y="1260475"/>
            <a:ext cx="1708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400">
                <a:latin typeface="Times New Roman" pitchFamily="18" charset="0"/>
                <a:ea typeface="ＭＳ Ｐゴシック" pitchFamily="1" charset="-128"/>
              </a:rPr>
              <a:t>Trimethyl Aluminum</a:t>
            </a:r>
          </a:p>
          <a:p>
            <a:pPr algn="ctr"/>
            <a:r>
              <a:rPr lang="en-US" altLang="en-US" sz="1400">
                <a:latin typeface="Times New Roman" pitchFamily="18" charset="0"/>
                <a:ea typeface="ＭＳ Ｐゴシック" pitchFamily="1" charset="-128"/>
              </a:rPr>
              <a:t>(TMA)</a:t>
            </a:r>
          </a:p>
        </p:txBody>
      </p:sp>
      <p:sp>
        <p:nvSpPr>
          <p:cNvPr id="100404" name="Rectangle 52"/>
          <p:cNvSpPr>
            <a:spLocks noChangeArrowheads="1"/>
          </p:cNvSpPr>
          <p:nvPr/>
        </p:nvSpPr>
        <p:spPr bwMode="auto">
          <a:xfrm>
            <a:off x="6553200" y="16764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610350" y="1212850"/>
            <a:ext cx="1762125" cy="1187450"/>
            <a:chOff x="4170" y="1440"/>
            <a:chExt cx="1110" cy="748"/>
          </a:xfrm>
        </p:grpSpPr>
        <p:sp>
          <p:nvSpPr>
            <p:cNvPr id="100406" name="Text Box 54"/>
            <p:cNvSpPr txBox="1">
              <a:spLocks noChangeArrowheads="1"/>
            </p:cNvSpPr>
            <p:nvPr/>
          </p:nvSpPr>
          <p:spPr bwMode="auto">
            <a:xfrm>
              <a:off x="4972" y="1440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ea typeface="ＭＳ Ｐゴシック" pitchFamily="1" charset="-128"/>
                </a:rPr>
                <a:t>CH</a:t>
              </a:r>
              <a:r>
                <a:rPr lang="en-US" altLang="en-US" sz="1400" baseline="-25000">
                  <a:latin typeface="Times New Roman" pitchFamily="18" charset="0"/>
                  <a:ea typeface="ＭＳ Ｐゴシック" pitchFamily="1" charset="-128"/>
                </a:rPr>
                <a:t>4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07" name="Rectangle 55"/>
            <p:cNvSpPr>
              <a:spLocks noChangeArrowheads="1"/>
            </p:cNvSpPr>
            <p:nvPr/>
          </p:nvSpPr>
          <p:spPr bwMode="auto">
            <a:xfrm>
              <a:off x="4170" y="1730"/>
              <a:ext cx="470" cy="3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  <p:sp>
          <p:nvSpPr>
            <p:cNvPr id="100408" name="Text Box 56"/>
            <p:cNvSpPr txBox="1">
              <a:spLocks noChangeArrowheads="1"/>
            </p:cNvSpPr>
            <p:nvPr/>
          </p:nvSpPr>
          <p:spPr bwMode="auto">
            <a:xfrm>
              <a:off x="4270" y="1884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FF0000"/>
                  </a:solidFill>
                  <a:latin typeface="Times New Roman" pitchFamily="18" charset="0"/>
                  <a:ea typeface="ＭＳ Ｐゴシック" pitchFamily="1" charset="-128"/>
                </a:rPr>
                <a:t>Al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09" name="Line 57"/>
            <p:cNvSpPr>
              <a:spLocks noChangeShapeType="1"/>
            </p:cNvSpPr>
            <p:nvPr/>
          </p:nvSpPr>
          <p:spPr bwMode="auto">
            <a:xfrm flipV="1">
              <a:off x="4394" y="1917"/>
              <a:ext cx="0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0" name="Text Box 58"/>
            <p:cNvSpPr txBox="1">
              <a:spLocks noChangeArrowheads="1"/>
            </p:cNvSpPr>
            <p:nvPr/>
          </p:nvSpPr>
          <p:spPr bwMode="auto">
            <a:xfrm>
              <a:off x="4296" y="1775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ea typeface="ＭＳ Ｐゴシック" pitchFamily="1" charset="-128"/>
                </a:rPr>
                <a:t>CH</a:t>
              </a:r>
              <a:r>
                <a:rPr lang="en-US" altLang="en-US" sz="1400" baseline="-25000">
                  <a:latin typeface="Times New Roman" pitchFamily="18" charset="0"/>
                  <a:ea typeface="ＭＳ Ｐゴシック" pitchFamily="1" charset="-128"/>
                </a:rPr>
                <a:t>3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11" name="Line 59"/>
            <p:cNvSpPr>
              <a:spLocks noChangeShapeType="1"/>
            </p:cNvSpPr>
            <p:nvPr/>
          </p:nvSpPr>
          <p:spPr bwMode="auto">
            <a:xfrm flipV="1">
              <a:off x="4278" y="2031"/>
              <a:ext cx="56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2" name="Line 60"/>
            <p:cNvSpPr>
              <a:spLocks noChangeShapeType="1"/>
            </p:cNvSpPr>
            <p:nvPr/>
          </p:nvSpPr>
          <p:spPr bwMode="auto">
            <a:xfrm>
              <a:off x="4426" y="2028"/>
              <a:ext cx="56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3" name="Rectangle 61"/>
            <p:cNvSpPr>
              <a:spLocks noChangeArrowheads="1"/>
            </p:cNvSpPr>
            <p:nvPr/>
          </p:nvSpPr>
          <p:spPr bwMode="auto">
            <a:xfrm>
              <a:off x="4290" y="2076"/>
              <a:ext cx="78" cy="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  <p:sp>
          <p:nvSpPr>
            <p:cNvPr id="100414" name="Rectangle 62"/>
            <p:cNvSpPr>
              <a:spLocks noChangeArrowheads="1"/>
            </p:cNvSpPr>
            <p:nvPr/>
          </p:nvSpPr>
          <p:spPr bwMode="auto">
            <a:xfrm>
              <a:off x="4566" y="2090"/>
              <a:ext cx="78" cy="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7234238" y="1741488"/>
            <a:ext cx="889000" cy="620712"/>
            <a:chOff x="4560" y="1775"/>
            <a:chExt cx="560" cy="391"/>
          </a:xfrm>
        </p:grpSpPr>
        <p:sp>
          <p:nvSpPr>
            <p:cNvPr id="100416" name="Text Box 64"/>
            <p:cNvSpPr txBox="1">
              <a:spLocks noChangeArrowheads="1"/>
            </p:cNvSpPr>
            <p:nvPr/>
          </p:nvSpPr>
          <p:spPr bwMode="auto">
            <a:xfrm>
              <a:off x="4668" y="1884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FF0000"/>
                  </a:solidFill>
                  <a:latin typeface="Times New Roman" pitchFamily="18" charset="0"/>
                  <a:ea typeface="ＭＳ Ｐゴシック" pitchFamily="1" charset="-128"/>
                </a:rPr>
                <a:t>Al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17" name="Text Box 65"/>
            <p:cNvSpPr txBox="1">
              <a:spLocks noChangeArrowheads="1"/>
            </p:cNvSpPr>
            <p:nvPr/>
          </p:nvSpPr>
          <p:spPr bwMode="auto">
            <a:xfrm>
              <a:off x="4812" y="1775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ea typeface="ＭＳ Ｐゴシック" pitchFamily="1" charset="-128"/>
                </a:rPr>
                <a:t>CH</a:t>
              </a:r>
              <a:r>
                <a:rPr lang="en-US" altLang="en-US" sz="1400" baseline="-25000">
                  <a:latin typeface="Times New Roman" pitchFamily="18" charset="0"/>
                  <a:ea typeface="ＭＳ Ｐゴシック" pitchFamily="1" charset="-128"/>
                </a:rPr>
                <a:t>3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18" name="Text Box 66"/>
            <p:cNvSpPr txBox="1">
              <a:spLocks noChangeArrowheads="1"/>
            </p:cNvSpPr>
            <p:nvPr/>
          </p:nvSpPr>
          <p:spPr bwMode="auto">
            <a:xfrm>
              <a:off x="4560" y="1776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ea typeface="ＭＳ Ｐゴシック" pitchFamily="1" charset="-128"/>
                </a:rPr>
                <a:t>CH</a:t>
              </a:r>
              <a:r>
                <a:rPr lang="en-US" altLang="en-US" sz="1400" baseline="-25000">
                  <a:latin typeface="Times New Roman" pitchFamily="18" charset="0"/>
                  <a:ea typeface="ＭＳ Ｐゴシック" pitchFamily="1" charset="-128"/>
                </a:rPr>
                <a:t>3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19" name="Line 67"/>
            <p:cNvSpPr>
              <a:spLocks noChangeShapeType="1"/>
            </p:cNvSpPr>
            <p:nvPr/>
          </p:nvSpPr>
          <p:spPr bwMode="auto">
            <a:xfrm>
              <a:off x="4686" y="1922"/>
              <a:ext cx="56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0" name="Line 68"/>
            <p:cNvSpPr>
              <a:spLocks noChangeShapeType="1"/>
            </p:cNvSpPr>
            <p:nvPr/>
          </p:nvSpPr>
          <p:spPr bwMode="auto">
            <a:xfrm flipV="1">
              <a:off x="4834" y="1924"/>
              <a:ext cx="56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1" name="Line 69"/>
            <p:cNvSpPr>
              <a:spLocks noChangeShapeType="1"/>
            </p:cNvSpPr>
            <p:nvPr/>
          </p:nvSpPr>
          <p:spPr bwMode="auto">
            <a:xfrm flipV="1">
              <a:off x="4778" y="2025"/>
              <a:ext cx="0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2" name="Rectangle 70"/>
            <p:cNvSpPr>
              <a:spLocks noChangeArrowheads="1"/>
            </p:cNvSpPr>
            <p:nvPr/>
          </p:nvSpPr>
          <p:spPr bwMode="auto">
            <a:xfrm>
              <a:off x="4830" y="2068"/>
              <a:ext cx="78" cy="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</p:grp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5791200" y="1066800"/>
            <a:ext cx="2527300" cy="685800"/>
            <a:chOff x="3648" y="1344"/>
            <a:chExt cx="1592" cy="432"/>
          </a:xfrm>
        </p:grpSpPr>
        <p:sp>
          <p:nvSpPr>
            <p:cNvPr id="100424" name="Rectangle 72"/>
            <p:cNvSpPr>
              <a:spLocks noChangeArrowheads="1"/>
            </p:cNvSpPr>
            <p:nvPr/>
          </p:nvSpPr>
          <p:spPr bwMode="auto">
            <a:xfrm>
              <a:off x="5000" y="1472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  <p:sp>
          <p:nvSpPr>
            <p:cNvPr id="100425" name="Rectangle 73"/>
            <p:cNvSpPr>
              <a:spLocks noChangeArrowheads="1"/>
            </p:cNvSpPr>
            <p:nvPr/>
          </p:nvSpPr>
          <p:spPr bwMode="auto">
            <a:xfrm>
              <a:off x="3648" y="1344"/>
              <a:ext cx="52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</p:grpSp>
      <p:sp>
        <p:nvSpPr>
          <p:cNvPr id="100426" name="Text Box 74"/>
          <p:cNvSpPr txBox="1">
            <a:spLocks noChangeArrowheads="1"/>
          </p:cNvSpPr>
          <p:nvPr/>
        </p:nvSpPr>
        <p:spPr bwMode="auto">
          <a:xfrm>
            <a:off x="4483100" y="4319588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pitchFamily="18" charset="0"/>
                <a:ea typeface="ＭＳ Ｐゴシック" pitchFamily="1" charset="-128"/>
              </a:rPr>
              <a:t>H</a:t>
            </a:r>
            <a:r>
              <a:rPr lang="en-US" altLang="en-US" sz="1800" baseline="-25000">
                <a:latin typeface="Times New Roman" pitchFamily="18" charset="0"/>
                <a:ea typeface="ＭＳ Ｐゴシック" pitchFamily="1" charset="-128"/>
              </a:rPr>
              <a:t>2</a:t>
            </a:r>
            <a:r>
              <a:rPr lang="en-US" altLang="en-US" sz="1800">
                <a:solidFill>
                  <a:srgbClr val="0000FF"/>
                </a:solidFill>
                <a:latin typeface="Times New Roman" pitchFamily="18" charset="0"/>
                <a:ea typeface="ＭＳ Ｐゴシック" pitchFamily="1" charset="-128"/>
              </a:rPr>
              <a:t>O</a:t>
            </a:r>
            <a:endParaRPr lang="en-US" altLang="en-US" sz="1800">
              <a:latin typeface="Times New Roman" pitchFamily="18" charset="0"/>
              <a:ea typeface="ＭＳ Ｐゴシック" pitchFamily="1" charset="-128"/>
            </a:endParaRPr>
          </a:p>
        </p:txBody>
      </p: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1327150" y="3527425"/>
            <a:ext cx="2362200" cy="1803400"/>
            <a:chOff x="836" y="2894"/>
            <a:chExt cx="1488" cy="1136"/>
          </a:xfrm>
        </p:grpSpPr>
        <p:sp>
          <p:nvSpPr>
            <p:cNvPr id="100428" name="Rectangle 76"/>
            <p:cNvSpPr>
              <a:spLocks noChangeArrowheads="1"/>
            </p:cNvSpPr>
            <p:nvPr/>
          </p:nvSpPr>
          <p:spPr bwMode="auto">
            <a:xfrm>
              <a:off x="1248" y="2894"/>
              <a:ext cx="48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1246" y="3242"/>
              <a:ext cx="506" cy="396"/>
              <a:chOff x="4084" y="1530"/>
              <a:chExt cx="506" cy="396"/>
            </a:xfrm>
          </p:grpSpPr>
          <p:sp>
            <p:nvSpPr>
              <p:cNvPr id="100430" name="Text Box 78"/>
              <p:cNvSpPr txBox="1">
                <a:spLocks noChangeArrowheads="1"/>
              </p:cNvSpPr>
              <p:nvPr/>
            </p:nvSpPr>
            <p:spPr bwMode="auto">
              <a:xfrm>
                <a:off x="4172" y="1639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1" charset="-128"/>
                  </a:rPr>
                  <a:t>Al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431" name="Line 79"/>
              <p:cNvSpPr>
                <a:spLocks noChangeShapeType="1"/>
              </p:cNvSpPr>
              <p:nvPr/>
            </p:nvSpPr>
            <p:spPr bwMode="auto">
              <a:xfrm>
                <a:off x="4326" y="1784"/>
                <a:ext cx="22" cy="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32" name="Line 80"/>
              <p:cNvSpPr>
                <a:spLocks noChangeShapeType="1"/>
              </p:cNvSpPr>
              <p:nvPr/>
            </p:nvSpPr>
            <p:spPr bwMode="auto">
              <a:xfrm flipV="1">
                <a:off x="4296" y="1672"/>
                <a:ext cx="0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33" name="Text Box 81"/>
              <p:cNvSpPr txBox="1">
                <a:spLocks noChangeArrowheads="1"/>
              </p:cNvSpPr>
              <p:nvPr/>
            </p:nvSpPr>
            <p:spPr bwMode="auto">
              <a:xfrm>
                <a:off x="4282" y="1733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CH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3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434" name="Text Box 82"/>
              <p:cNvSpPr txBox="1">
                <a:spLocks noChangeArrowheads="1"/>
              </p:cNvSpPr>
              <p:nvPr/>
            </p:nvSpPr>
            <p:spPr bwMode="auto">
              <a:xfrm>
                <a:off x="4198" y="1530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CH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3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435" name="Text Box 83"/>
              <p:cNvSpPr txBox="1">
                <a:spLocks noChangeArrowheads="1"/>
              </p:cNvSpPr>
              <p:nvPr/>
            </p:nvSpPr>
            <p:spPr bwMode="auto">
              <a:xfrm>
                <a:off x="4084" y="1734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CH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3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436" name="Line 84"/>
              <p:cNvSpPr>
                <a:spLocks noChangeShapeType="1"/>
              </p:cNvSpPr>
              <p:nvPr/>
            </p:nvSpPr>
            <p:spPr bwMode="auto">
              <a:xfrm flipV="1">
                <a:off x="4212" y="1784"/>
                <a:ext cx="22" cy="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5"/>
            <p:cNvGrpSpPr>
              <a:grpSpLocks/>
            </p:cNvGrpSpPr>
            <p:nvPr/>
          </p:nvGrpSpPr>
          <p:grpSpPr bwMode="auto">
            <a:xfrm>
              <a:off x="836" y="3554"/>
              <a:ext cx="1488" cy="476"/>
              <a:chOff x="3772" y="2004"/>
              <a:chExt cx="1488" cy="476"/>
            </a:xfrm>
          </p:grpSpPr>
          <p:sp>
            <p:nvSpPr>
              <p:cNvPr id="100438" name="Rectangle 86"/>
              <p:cNvSpPr>
                <a:spLocks noChangeArrowheads="1"/>
              </p:cNvSpPr>
              <p:nvPr/>
            </p:nvSpPr>
            <p:spPr bwMode="auto">
              <a:xfrm>
                <a:off x="3772" y="2240"/>
                <a:ext cx="1488" cy="24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ＭＳ Ｐゴシック" pitchFamily="1" charset="-128"/>
                </a:endParaRPr>
              </a:p>
            </p:txBody>
          </p:sp>
          <p:grpSp>
            <p:nvGrpSpPr>
              <p:cNvPr id="19" name="Group 87"/>
              <p:cNvGrpSpPr>
                <a:grpSpLocks/>
              </p:cNvGrpSpPr>
              <p:nvPr/>
            </p:nvGrpSpPr>
            <p:grpSpPr bwMode="auto">
              <a:xfrm>
                <a:off x="4140" y="2004"/>
                <a:ext cx="278" cy="240"/>
                <a:chOff x="1138" y="2016"/>
                <a:chExt cx="278" cy="240"/>
              </a:xfrm>
            </p:grpSpPr>
            <p:sp>
              <p:nvSpPr>
                <p:cNvPr id="10044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236" y="2160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41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138" y="2016"/>
                  <a:ext cx="2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>
                      <a:solidFill>
                        <a:srgbClr val="0000FF"/>
                      </a:solidFill>
                      <a:latin typeface="Times New Roman" pitchFamily="18" charset="0"/>
                      <a:ea typeface="ＭＳ Ｐゴシック" pitchFamily="1" charset="-128"/>
                    </a:rPr>
                    <a:t>OH</a:t>
                  </a:r>
                </a:p>
              </p:txBody>
            </p:sp>
          </p:grpSp>
          <p:grpSp>
            <p:nvGrpSpPr>
              <p:cNvPr id="20" name="Group 90"/>
              <p:cNvGrpSpPr>
                <a:grpSpLocks/>
              </p:cNvGrpSpPr>
              <p:nvPr/>
            </p:nvGrpSpPr>
            <p:grpSpPr bwMode="auto">
              <a:xfrm>
                <a:off x="4416" y="2004"/>
                <a:ext cx="278" cy="240"/>
                <a:chOff x="1138" y="2016"/>
                <a:chExt cx="278" cy="240"/>
              </a:xfrm>
            </p:grpSpPr>
            <p:sp>
              <p:nvSpPr>
                <p:cNvPr id="100443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236" y="2160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44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138" y="2016"/>
                  <a:ext cx="2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>
                      <a:solidFill>
                        <a:srgbClr val="0000FF"/>
                      </a:solidFill>
                      <a:latin typeface="Times New Roman" pitchFamily="18" charset="0"/>
                      <a:ea typeface="ＭＳ Ｐゴシック" pitchFamily="1" charset="-128"/>
                    </a:rPr>
                    <a:t>OH</a:t>
                  </a:r>
                </a:p>
              </p:txBody>
            </p:sp>
          </p:grpSp>
          <p:grpSp>
            <p:nvGrpSpPr>
              <p:cNvPr id="21" name="Group 93"/>
              <p:cNvGrpSpPr>
                <a:grpSpLocks/>
              </p:cNvGrpSpPr>
              <p:nvPr/>
            </p:nvGrpSpPr>
            <p:grpSpPr bwMode="auto">
              <a:xfrm>
                <a:off x="4682" y="2004"/>
                <a:ext cx="278" cy="240"/>
                <a:chOff x="1138" y="2016"/>
                <a:chExt cx="278" cy="240"/>
              </a:xfrm>
            </p:grpSpPr>
            <p:sp>
              <p:nvSpPr>
                <p:cNvPr id="10044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236" y="2160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47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138" y="2016"/>
                  <a:ext cx="2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>
                      <a:solidFill>
                        <a:srgbClr val="0000FF"/>
                      </a:solidFill>
                      <a:latin typeface="Times New Roman" pitchFamily="18" charset="0"/>
                      <a:ea typeface="ＭＳ Ｐゴシック" pitchFamily="1" charset="-128"/>
                    </a:rPr>
                    <a:t>OH</a:t>
                  </a:r>
                </a:p>
              </p:txBody>
            </p:sp>
          </p:grpSp>
        </p:grpSp>
        <p:sp>
          <p:nvSpPr>
            <p:cNvPr id="100448" name="Rectangle 96"/>
            <p:cNvSpPr>
              <a:spLocks noChangeArrowheads="1"/>
            </p:cNvSpPr>
            <p:nvPr/>
          </p:nvSpPr>
          <p:spPr bwMode="auto">
            <a:xfrm>
              <a:off x="1226" y="3258"/>
              <a:ext cx="470" cy="3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  <p:sp>
          <p:nvSpPr>
            <p:cNvPr id="100449" name="Text Box 97"/>
            <p:cNvSpPr txBox="1">
              <a:spLocks noChangeArrowheads="1"/>
            </p:cNvSpPr>
            <p:nvPr/>
          </p:nvSpPr>
          <p:spPr bwMode="auto">
            <a:xfrm>
              <a:off x="1326" y="341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FF0000"/>
                  </a:solidFill>
                  <a:latin typeface="Times New Roman" pitchFamily="18" charset="0"/>
                  <a:ea typeface="ＭＳ Ｐゴシック" pitchFamily="1" charset="-128"/>
                </a:rPr>
                <a:t>Al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50" name="Line 98"/>
            <p:cNvSpPr>
              <a:spLocks noChangeShapeType="1"/>
            </p:cNvSpPr>
            <p:nvPr/>
          </p:nvSpPr>
          <p:spPr bwMode="auto">
            <a:xfrm flipV="1">
              <a:off x="1450" y="3445"/>
              <a:ext cx="0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1" name="Text Box 99"/>
            <p:cNvSpPr txBox="1">
              <a:spLocks noChangeArrowheads="1"/>
            </p:cNvSpPr>
            <p:nvPr/>
          </p:nvSpPr>
          <p:spPr bwMode="auto">
            <a:xfrm>
              <a:off x="1352" y="3303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ea typeface="ＭＳ Ｐゴシック" pitchFamily="1" charset="-128"/>
                </a:rPr>
                <a:t>CH</a:t>
              </a:r>
              <a:r>
                <a:rPr lang="en-US" altLang="en-US" sz="1400" baseline="-25000">
                  <a:latin typeface="Times New Roman" pitchFamily="18" charset="0"/>
                  <a:ea typeface="ＭＳ Ｐゴシック" pitchFamily="1" charset="-128"/>
                </a:rPr>
                <a:t>3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52" name="Line 100"/>
            <p:cNvSpPr>
              <a:spLocks noChangeShapeType="1"/>
            </p:cNvSpPr>
            <p:nvPr/>
          </p:nvSpPr>
          <p:spPr bwMode="auto">
            <a:xfrm flipV="1">
              <a:off x="1334" y="3559"/>
              <a:ext cx="56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3" name="Line 101"/>
            <p:cNvSpPr>
              <a:spLocks noChangeShapeType="1"/>
            </p:cNvSpPr>
            <p:nvPr/>
          </p:nvSpPr>
          <p:spPr bwMode="auto">
            <a:xfrm>
              <a:off x="1482" y="3556"/>
              <a:ext cx="56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4" name="Rectangle 102"/>
            <p:cNvSpPr>
              <a:spLocks noChangeArrowheads="1"/>
            </p:cNvSpPr>
            <p:nvPr/>
          </p:nvSpPr>
          <p:spPr bwMode="auto">
            <a:xfrm>
              <a:off x="1341" y="3600"/>
              <a:ext cx="78" cy="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  <p:sp>
          <p:nvSpPr>
            <p:cNvPr id="100455" name="Rectangle 103"/>
            <p:cNvSpPr>
              <a:spLocks noChangeArrowheads="1"/>
            </p:cNvSpPr>
            <p:nvPr/>
          </p:nvSpPr>
          <p:spPr bwMode="auto">
            <a:xfrm>
              <a:off x="1617" y="3614"/>
              <a:ext cx="78" cy="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  <p:grpSp>
          <p:nvGrpSpPr>
            <p:cNvPr id="22" name="Group 104"/>
            <p:cNvGrpSpPr>
              <a:grpSpLocks/>
            </p:cNvGrpSpPr>
            <p:nvPr/>
          </p:nvGrpSpPr>
          <p:grpSpPr bwMode="auto">
            <a:xfrm>
              <a:off x="1616" y="3303"/>
              <a:ext cx="560" cy="391"/>
              <a:chOff x="4560" y="1775"/>
              <a:chExt cx="560" cy="391"/>
            </a:xfrm>
          </p:grpSpPr>
          <p:sp>
            <p:nvSpPr>
              <p:cNvPr id="100457" name="Text Box 105"/>
              <p:cNvSpPr txBox="1">
                <a:spLocks noChangeArrowheads="1"/>
              </p:cNvSpPr>
              <p:nvPr/>
            </p:nvSpPr>
            <p:spPr bwMode="auto">
              <a:xfrm>
                <a:off x="4668" y="1884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1" charset="-128"/>
                  </a:rPr>
                  <a:t>Al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458" name="Text Box 106"/>
              <p:cNvSpPr txBox="1">
                <a:spLocks noChangeArrowheads="1"/>
              </p:cNvSpPr>
              <p:nvPr/>
            </p:nvSpPr>
            <p:spPr bwMode="auto">
              <a:xfrm>
                <a:off x="4812" y="1775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CH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3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459" name="Text Box 107"/>
              <p:cNvSpPr txBox="1">
                <a:spLocks noChangeArrowheads="1"/>
              </p:cNvSpPr>
              <p:nvPr/>
            </p:nvSpPr>
            <p:spPr bwMode="auto">
              <a:xfrm>
                <a:off x="4560" y="1776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CH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3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460" name="Line 108"/>
              <p:cNvSpPr>
                <a:spLocks noChangeShapeType="1"/>
              </p:cNvSpPr>
              <p:nvPr/>
            </p:nvSpPr>
            <p:spPr bwMode="auto">
              <a:xfrm>
                <a:off x="4686" y="1922"/>
                <a:ext cx="56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61" name="Line 109"/>
              <p:cNvSpPr>
                <a:spLocks noChangeShapeType="1"/>
              </p:cNvSpPr>
              <p:nvPr/>
            </p:nvSpPr>
            <p:spPr bwMode="auto">
              <a:xfrm flipV="1">
                <a:off x="4834" y="1924"/>
                <a:ext cx="56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62" name="Line 110"/>
              <p:cNvSpPr>
                <a:spLocks noChangeShapeType="1"/>
              </p:cNvSpPr>
              <p:nvPr/>
            </p:nvSpPr>
            <p:spPr bwMode="auto">
              <a:xfrm flipV="1">
                <a:off x="4778" y="2025"/>
                <a:ext cx="0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63" name="Rectangle 111"/>
              <p:cNvSpPr>
                <a:spLocks noChangeArrowheads="1"/>
              </p:cNvSpPr>
              <p:nvPr/>
            </p:nvSpPr>
            <p:spPr bwMode="auto">
              <a:xfrm>
                <a:off x="4830" y="2068"/>
                <a:ext cx="78" cy="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ＭＳ Ｐゴシック" pitchFamily="1" charset="-128"/>
                </a:endParaRPr>
              </a:p>
            </p:txBody>
          </p:sp>
        </p:grpSp>
      </p:grpSp>
      <p:grpSp>
        <p:nvGrpSpPr>
          <p:cNvPr id="23" name="Group 112"/>
          <p:cNvGrpSpPr>
            <a:grpSpLocks/>
          </p:cNvGrpSpPr>
          <p:nvPr/>
        </p:nvGrpSpPr>
        <p:grpSpPr bwMode="auto">
          <a:xfrm>
            <a:off x="6645275" y="4083050"/>
            <a:ext cx="803275" cy="628650"/>
            <a:chOff x="4084" y="1530"/>
            <a:chExt cx="506" cy="396"/>
          </a:xfrm>
        </p:grpSpPr>
        <p:sp>
          <p:nvSpPr>
            <p:cNvPr id="100465" name="Text Box 113"/>
            <p:cNvSpPr txBox="1">
              <a:spLocks noChangeArrowheads="1"/>
            </p:cNvSpPr>
            <p:nvPr/>
          </p:nvSpPr>
          <p:spPr bwMode="auto">
            <a:xfrm>
              <a:off x="4172" y="1639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FF0000"/>
                  </a:solidFill>
                  <a:latin typeface="Times New Roman" pitchFamily="18" charset="0"/>
                  <a:ea typeface="ＭＳ Ｐゴシック" pitchFamily="1" charset="-128"/>
                </a:rPr>
                <a:t>Al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66" name="Line 114"/>
            <p:cNvSpPr>
              <a:spLocks noChangeShapeType="1"/>
            </p:cNvSpPr>
            <p:nvPr/>
          </p:nvSpPr>
          <p:spPr bwMode="auto">
            <a:xfrm>
              <a:off x="4326" y="1784"/>
              <a:ext cx="22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7" name="Line 115"/>
            <p:cNvSpPr>
              <a:spLocks noChangeShapeType="1"/>
            </p:cNvSpPr>
            <p:nvPr/>
          </p:nvSpPr>
          <p:spPr bwMode="auto">
            <a:xfrm flipV="1">
              <a:off x="4296" y="1672"/>
              <a:ext cx="0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8" name="Text Box 116"/>
            <p:cNvSpPr txBox="1">
              <a:spLocks noChangeArrowheads="1"/>
            </p:cNvSpPr>
            <p:nvPr/>
          </p:nvSpPr>
          <p:spPr bwMode="auto">
            <a:xfrm>
              <a:off x="4282" y="1733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ea typeface="ＭＳ Ｐゴシック" pitchFamily="1" charset="-128"/>
                </a:rPr>
                <a:t>CH</a:t>
              </a:r>
              <a:r>
                <a:rPr lang="en-US" altLang="en-US" sz="1400" baseline="-25000">
                  <a:latin typeface="Times New Roman" pitchFamily="18" charset="0"/>
                  <a:ea typeface="ＭＳ Ｐゴシック" pitchFamily="1" charset="-128"/>
                </a:rPr>
                <a:t>3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69" name="Text Box 117"/>
            <p:cNvSpPr txBox="1">
              <a:spLocks noChangeArrowheads="1"/>
            </p:cNvSpPr>
            <p:nvPr/>
          </p:nvSpPr>
          <p:spPr bwMode="auto">
            <a:xfrm>
              <a:off x="4198" y="1530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ea typeface="ＭＳ Ｐゴシック" pitchFamily="1" charset="-128"/>
                </a:rPr>
                <a:t>CH</a:t>
              </a:r>
              <a:r>
                <a:rPr lang="en-US" altLang="en-US" sz="1400" baseline="-25000">
                  <a:latin typeface="Times New Roman" pitchFamily="18" charset="0"/>
                  <a:ea typeface="ＭＳ Ｐゴシック" pitchFamily="1" charset="-128"/>
                </a:rPr>
                <a:t>3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70" name="Text Box 118"/>
            <p:cNvSpPr txBox="1">
              <a:spLocks noChangeArrowheads="1"/>
            </p:cNvSpPr>
            <p:nvPr/>
          </p:nvSpPr>
          <p:spPr bwMode="auto">
            <a:xfrm>
              <a:off x="4084" y="1734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ea typeface="ＭＳ Ｐゴシック" pitchFamily="1" charset="-128"/>
                </a:rPr>
                <a:t>CH</a:t>
              </a:r>
              <a:r>
                <a:rPr lang="en-US" altLang="en-US" sz="1400" baseline="-25000">
                  <a:latin typeface="Times New Roman" pitchFamily="18" charset="0"/>
                  <a:ea typeface="ＭＳ Ｐゴシック" pitchFamily="1" charset="-128"/>
                </a:rPr>
                <a:t>3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471" name="Line 119"/>
            <p:cNvSpPr>
              <a:spLocks noChangeShapeType="1"/>
            </p:cNvSpPr>
            <p:nvPr/>
          </p:nvSpPr>
          <p:spPr bwMode="auto">
            <a:xfrm flipV="1">
              <a:off x="4212" y="1784"/>
              <a:ext cx="22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472" name="Rectangle 120"/>
          <p:cNvSpPr>
            <a:spLocks noChangeArrowheads="1"/>
          </p:cNvSpPr>
          <p:nvPr/>
        </p:nvSpPr>
        <p:spPr bwMode="auto">
          <a:xfrm>
            <a:off x="6629400" y="4114800"/>
            <a:ext cx="746125" cy="561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grpSp>
        <p:nvGrpSpPr>
          <p:cNvPr id="24" name="Group 121"/>
          <p:cNvGrpSpPr>
            <a:grpSpLocks/>
          </p:cNvGrpSpPr>
          <p:nvPr/>
        </p:nvGrpSpPr>
        <p:grpSpPr bwMode="auto">
          <a:xfrm>
            <a:off x="5867400" y="3581400"/>
            <a:ext cx="2489200" cy="1752600"/>
            <a:chOff x="3696" y="2928"/>
            <a:chExt cx="1568" cy="1104"/>
          </a:xfrm>
        </p:grpSpPr>
        <p:sp>
          <p:nvSpPr>
            <p:cNvPr id="100474" name="Line 122"/>
            <p:cNvSpPr>
              <a:spLocks noChangeShapeType="1"/>
            </p:cNvSpPr>
            <p:nvPr/>
          </p:nvSpPr>
          <p:spPr bwMode="auto">
            <a:xfrm flipV="1">
              <a:off x="4390" y="3447"/>
              <a:ext cx="0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23"/>
            <p:cNvGrpSpPr>
              <a:grpSpLocks/>
            </p:cNvGrpSpPr>
            <p:nvPr/>
          </p:nvGrpSpPr>
          <p:grpSpPr bwMode="auto">
            <a:xfrm>
              <a:off x="3776" y="3305"/>
              <a:ext cx="1488" cy="727"/>
              <a:chOff x="3776" y="3305"/>
              <a:chExt cx="1488" cy="727"/>
            </a:xfrm>
          </p:grpSpPr>
          <p:sp>
            <p:nvSpPr>
              <p:cNvPr id="100476" name="Text Box 124"/>
              <p:cNvSpPr txBox="1">
                <a:spLocks noChangeArrowheads="1"/>
              </p:cNvSpPr>
              <p:nvPr/>
            </p:nvSpPr>
            <p:spPr bwMode="auto">
              <a:xfrm>
                <a:off x="4292" y="3305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CH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3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grpSp>
            <p:nvGrpSpPr>
              <p:cNvPr id="26" name="Group 125"/>
              <p:cNvGrpSpPr>
                <a:grpSpLocks/>
              </p:cNvGrpSpPr>
              <p:nvPr/>
            </p:nvGrpSpPr>
            <p:grpSpPr bwMode="auto">
              <a:xfrm>
                <a:off x="3776" y="3305"/>
                <a:ext cx="1488" cy="727"/>
                <a:chOff x="3776" y="3305"/>
                <a:chExt cx="1488" cy="727"/>
              </a:xfrm>
            </p:grpSpPr>
            <p:grpSp>
              <p:nvGrpSpPr>
                <p:cNvPr id="27" name="Group 126"/>
                <p:cNvGrpSpPr>
                  <a:grpSpLocks/>
                </p:cNvGrpSpPr>
                <p:nvPr/>
              </p:nvGrpSpPr>
              <p:grpSpPr bwMode="auto">
                <a:xfrm>
                  <a:off x="3776" y="3556"/>
                  <a:ext cx="1488" cy="476"/>
                  <a:chOff x="3772" y="2004"/>
                  <a:chExt cx="1488" cy="476"/>
                </a:xfrm>
              </p:grpSpPr>
              <p:sp>
                <p:nvSpPr>
                  <p:cNvPr id="10047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3772" y="2240"/>
                    <a:ext cx="1488" cy="240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>
                      <a:ea typeface="ＭＳ Ｐゴシック" pitchFamily="1" charset="-128"/>
                    </a:endParaRPr>
                  </a:p>
                </p:txBody>
              </p:sp>
              <p:grpSp>
                <p:nvGrpSpPr>
                  <p:cNvPr id="28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4140" y="2004"/>
                    <a:ext cx="278" cy="240"/>
                    <a:chOff x="1138" y="2016"/>
                    <a:chExt cx="278" cy="240"/>
                  </a:xfrm>
                </p:grpSpPr>
                <p:sp>
                  <p:nvSpPr>
                    <p:cNvPr id="100481" name="Line 1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36" y="2160"/>
                      <a:ext cx="0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482" name="Text Box 1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8" y="2016"/>
                      <a:ext cx="278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en-US" sz="1400">
                          <a:solidFill>
                            <a:srgbClr val="0000FF"/>
                          </a:solidFill>
                          <a:latin typeface="Times New Roman" pitchFamily="18" charset="0"/>
                          <a:ea typeface="ＭＳ Ｐゴシック" pitchFamily="1" charset="-128"/>
                        </a:rPr>
                        <a:t>OH</a:t>
                      </a:r>
                    </a:p>
                  </p:txBody>
                </p:sp>
              </p:grpSp>
              <p:grpSp>
                <p:nvGrpSpPr>
                  <p:cNvPr id="29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416" y="2004"/>
                    <a:ext cx="278" cy="240"/>
                    <a:chOff x="1138" y="2016"/>
                    <a:chExt cx="278" cy="240"/>
                  </a:xfrm>
                </p:grpSpPr>
                <p:sp>
                  <p:nvSpPr>
                    <p:cNvPr id="100484" name="Line 1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36" y="2160"/>
                      <a:ext cx="0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485" name="Text Box 1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8" y="2016"/>
                      <a:ext cx="278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en-US" sz="1400">
                          <a:solidFill>
                            <a:srgbClr val="0000FF"/>
                          </a:solidFill>
                          <a:latin typeface="Times New Roman" pitchFamily="18" charset="0"/>
                          <a:ea typeface="ＭＳ Ｐゴシック" pitchFamily="1" charset="-128"/>
                        </a:rPr>
                        <a:t>OH</a:t>
                      </a:r>
                    </a:p>
                  </p:txBody>
                </p:sp>
              </p:grpSp>
              <p:grpSp>
                <p:nvGrpSpPr>
                  <p:cNvPr id="3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4682" y="2004"/>
                    <a:ext cx="278" cy="240"/>
                    <a:chOff x="1138" y="2016"/>
                    <a:chExt cx="278" cy="240"/>
                  </a:xfrm>
                </p:grpSpPr>
                <p:sp>
                  <p:nvSpPr>
                    <p:cNvPr id="100487" name="Line 1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36" y="2160"/>
                      <a:ext cx="0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488" name="Text Box 1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8" y="2016"/>
                      <a:ext cx="278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en-US" sz="1400">
                          <a:solidFill>
                            <a:srgbClr val="0000FF"/>
                          </a:solidFill>
                          <a:latin typeface="Times New Roman" pitchFamily="18" charset="0"/>
                          <a:ea typeface="ＭＳ Ｐゴシック" pitchFamily="1" charset="-128"/>
                        </a:rPr>
                        <a:t>OH</a:t>
                      </a:r>
                    </a:p>
                  </p:txBody>
                </p:sp>
              </p:grpSp>
            </p:grpSp>
            <p:sp>
              <p:nvSpPr>
                <p:cNvPr id="100489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4266" y="3414"/>
                  <a:ext cx="2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>
                      <a:solidFill>
                        <a:srgbClr val="FF0000"/>
                      </a:solidFill>
                      <a:latin typeface="Times New Roman" pitchFamily="18" charset="0"/>
                      <a:ea typeface="ＭＳ Ｐゴシック" pitchFamily="1" charset="-128"/>
                    </a:rPr>
                    <a:t>Al</a:t>
                  </a:r>
                  <a:endParaRPr lang="en-US" altLang="en-US" sz="1400">
                    <a:latin typeface="Times New Roman" pitchFamily="18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0049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4274" y="3561"/>
                  <a:ext cx="56" cy="3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91" name="Line 139"/>
                <p:cNvSpPr>
                  <a:spLocks noChangeShapeType="1"/>
                </p:cNvSpPr>
                <p:nvPr/>
              </p:nvSpPr>
              <p:spPr bwMode="auto">
                <a:xfrm>
                  <a:off x="4422" y="3558"/>
                  <a:ext cx="56" cy="3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92" name="Rectangle 140"/>
                <p:cNvSpPr>
                  <a:spLocks noChangeArrowheads="1"/>
                </p:cNvSpPr>
                <p:nvPr/>
              </p:nvSpPr>
              <p:spPr bwMode="auto">
                <a:xfrm>
                  <a:off x="4280" y="3606"/>
                  <a:ext cx="78" cy="9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ea typeface="ＭＳ Ｐゴシック" pitchFamily="1" charset="-128"/>
                  </a:endParaRPr>
                </a:p>
              </p:txBody>
            </p:sp>
            <p:sp>
              <p:nvSpPr>
                <p:cNvPr id="100493" name="Rectangle 141"/>
                <p:cNvSpPr>
                  <a:spLocks noChangeArrowheads="1"/>
                </p:cNvSpPr>
                <p:nvPr/>
              </p:nvSpPr>
              <p:spPr bwMode="auto">
                <a:xfrm>
                  <a:off x="4556" y="3620"/>
                  <a:ext cx="78" cy="9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ea typeface="ＭＳ Ｐゴシック" pitchFamily="1" charset="-128"/>
                  </a:endParaRPr>
                </a:p>
              </p:txBody>
            </p:sp>
            <p:grpSp>
              <p:nvGrpSpPr>
                <p:cNvPr id="31" name="Group 142"/>
                <p:cNvGrpSpPr>
                  <a:grpSpLocks/>
                </p:cNvGrpSpPr>
                <p:nvPr/>
              </p:nvGrpSpPr>
              <p:grpSpPr bwMode="auto">
                <a:xfrm>
                  <a:off x="4556" y="3305"/>
                  <a:ext cx="560" cy="391"/>
                  <a:chOff x="4560" y="1775"/>
                  <a:chExt cx="560" cy="391"/>
                </a:xfrm>
              </p:grpSpPr>
              <p:sp>
                <p:nvSpPr>
                  <p:cNvPr id="100495" name="Text Box 1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68" y="1884"/>
                    <a:ext cx="228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1400">
                        <a:solidFill>
                          <a:srgbClr val="FF0000"/>
                        </a:solidFill>
                        <a:latin typeface="Times New Roman" pitchFamily="18" charset="0"/>
                        <a:ea typeface="ＭＳ Ｐゴシック" pitchFamily="1" charset="-128"/>
                      </a:rPr>
                      <a:t>Al</a:t>
                    </a:r>
                    <a:endParaRPr lang="en-US" altLang="en-US" sz="1400">
                      <a:latin typeface="Times New Roman" pitchFamily="18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00496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12" y="1775"/>
                    <a:ext cx="308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1400">
                        <a:latin typeface="Times New Roman" pitchFamily="18" charset="0"/>
                        <a:ea typeface="ＭＳ Ｐゴシック" pitchFamily="1" charset="-128"/>
                      </a:rPr>
                      <a:t>CH</a:t>
                    </a:r>
                    <a:r>
                      <a:rPr lang="en-US" altLang="en-US" sz="1400" baseline="-25000">
                        <a:latin typeface="Times New Roman" pitchFamily="18" charset="0"/>
                        <a:ea typeface="ＭＳ Ｐゴシック" pitchFamily="1" charset="-128"/>
                      </a:rPr>
                      <a:t>3</a:t>
                    </a:r>
                    <a:endParaRPr lang="en-US" altLang="en-US" sz="1400">
                      <a:latin typeface="Times New Roman" pitchFamily="18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00497" name="Text Box 1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0" y="1776"/>
                    <a:ext cx="308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1400">
                        <a:latin typeface="Times New Roman" pitchFamily="18" charset="0"/>
                        <a:ea typeface="ＭＳ Ｐゴシック" pitchFamily="1" charset="-128"/>
                      </a:rPr>
                      <a:t>CH</a:t>
                    </a:r>
                    <a:r>
                      <a:rPr lang="en-US" altLang="en-US" sz="1400" baseline="-25000">
                        <a:latin typeface="Times New Roman" pitchFamily="18" charset="0"/>
                        <a:ea typeface="ＭＳ Ｐゴシック" pitchFamily="1" charset="-128"/>
                      </a:rPr>
                      <a:t>3</a:t>
                    </a:r>
                    <a:endParaRPr lang="en-US" altLang="en-US" sz="1400">
                      <a:latin typeface="Times New Roman" pitchFamily="18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00498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4686" y="1922"/>
                    <a:ext cx="56" cy="3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99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4" y="1924"/>
                    <a:ext cx="56" cy="3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00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78" y="2025"/>
                    <a:ext cx="0" cy="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01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2068"/>
                    <a:ext cx="78" cy="9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>
                      <a:ea typeface="ＭＳ Ｐゴシック" pitchFamily="1" charset="-128"/>
                    </a:endParaRPr>
                  </a:p>
                </p:txBody>
              </p:sp>
            </p:grpSp>
          </p:grpSp>
        </p:grpSp>
        <p:grpSp>
          <p:nvGrpSpPr>
            <p:cNvPr id="100352" name="Group 150"/>
            <p:cNvGrpSpPr>
              <a:grpSpLocks/>
            </p:cNvGrpSpPr>
            <p:nvPr/>
          </p:nvGrpSpPr>
          <p:grpSpPr bwMode="auto">
            <a:xfrm>
              <a:off x="3696" y="2928"/>
              <a:ext cx="784" cy="432"/>
              <a:chOff x="3696" y="2928"/>
              <a:chExt cx="784" cy="432"/>
            </a:xfrm>
          </p:grpSpPr>
          <p:sp>
            <p:nvSpPr>
              <p:cNvPr id="100503" name="Text Box 151"/>
              <p:cNvSpPr txBox="1">
                <a:spLocks noChangeArrowheads="1"/>
              </p:cNvSpPr>
              <p:nvPr/>
            </p:nvSpPr>
            <p:spPr bwMode="auto">
              <a:xfrm>
                <a:off x="3696" y="2928"/>
                <a:ext cx="3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2</a:t>
                </a:r>
                <a:r>
                  <a:rPr lang="en-US" altLang="en-US" sz="140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1" charset="-128"/>
                  </a:rPr>
                  <a:t>O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  <p:sp>
            <p:nvSpPr>
              <p:cNvPr id="100504" name="Text Box 152"/>
              <p:cNvSpPr txBox="1">
                <a:spLocks noChangeArrowheads="1"/>
              </p:cNvSpPr>
              <p:nvPr/>
            </p:nvSpPr>
            <p:spPr bwMode="auto">
              <a:xfrm>
                <a:off x="4166" y="3168"/>
                <a:ext cx="3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latin typeface="Times New Roman" pitchFamily="18" charset="0"/>
                    <a:ea typeface="ＭＳ Ｐゴシック" pitchFamily="1" charset="-128"/>
                  </a:rPr>
                  <a:t>H</a:t>
                </a:r>
                <a:r>
                  <a:rPr lang="en-US" altLang="en-US" sz="1400" baseline="-25000">
                    <a:latin typeface="Times New Roman" pitchFamily="18" charset="0"/>
                    <a:ea typeface="ＭＳ Ｐゴシック" pitchFamily="1" charset="-128"/>
                  </a:rPr>
                  <a:t>2</a:t>
                </a:r>
                <a:r>
                  <a:rPr lang="en-US" altLang="en-US" sz="140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1" charset="-128"/>
                  </a:rPr>
                  <a:t>O</a:t>
                </a:r>
                <a:endParaRPr lang="en-US" altLang="en-US" sz="1400">
                  <a:latin typeface="Times New Roman" pitchFamily="18" charset="0"/>
                  <a:ea typeface="ＭＳ Ｐゴシック" pitchFamily="1" charset="-128"/>
                </a:endParaRPr>
              </a:p>
            </p:txBody>
          </p:sp>
        </p:grpSp>
      </p:grpSp>
      <p:grpSp>
        <p:nvGrpSpPr>
          <p:cNvPr id="100353" name="Group 153"/>
          <p:cNvGrpSpPr>
            <a:grpSpLocks/>
          </p:cNvGrpSpPr>
          <p:nvPr/>
        </p:nvGrpSpPr>
        <p:grpSpPr bwMode="auto">
          <a:xfrm>
            <a:off x="6629400" y="3581400"/>
            <a:ext cx="1778000" cy="876300"/>
            <a:chOff x="4176" y="2924"/>
            <a:chExt cx="1120" cy="552"/>
          </a:xfrm>
        </p:grpSpPr>
        <p:grpSp>
          <p:nvGrpSpPr>
            <p:cNvPr id="100354" name="Group 154"/>
            <p:cNvGrpSpPr>
              <a:grpSpLocks/>
            </p:cNvGrpSpPr>
            <p:nvPr/>
          </p:nvGrpSpPr>
          <p:grpSpPr bwMode="auto">
            <a:xfrm>
              <a:off x="4176" y="3212"/>
              <a:ext cx="380" cy="264"/>
              <a:chOff x="4176" y="3212"/>
              <a:chExt cx="380" cy="264"/>
            </a:xfrm>
          </p:grpSpPr>
          <p:sp>
            <p:nvSpPr>
              <p:cNvPr id="100507" name="Rectangle 155"/>
              <p:cNvSpPr>
                <a:spLocks noChangeArrowheads="1"/>
              </p:cNvSpPr>
              <p:nvPr/>
            </p:nvSpPr>
            <p:spPr bwMode="auto">
              <a:xfrm>
                <a:off x="4176" y="3212"/>
                <a:ext cx="380" cy="25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ＭＳ Ｐゴシック" pitchFamily="1" charset="-128"/>
                </a:endParaRPr>
              </a:p>
            </p:txBody>
          </p:sp>
          <p:sp>
            <p:nvSpPr>
              <p:cNvPr id="100508" name="Oval 156"/>
              <p:cNvSpPr>
                <a:spLocks noChangeArrowheads="1"/>
              </p:cNvSpPr>
              <p:nvPr/>
            </p:nvSpPr>
            <p:spPr bwMode="auto">
              <a:xfrm>
                <a:off x="4366" y="342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ＭＳ Ｐゴシック" pitchFamily="1" charset="-128"/>
                </a:endParaRPr>
              </a:p>
            </p:txBody>
          </p:sp>
        </p:grpSp>
        <p:grpSp>
          <p:nvGrpSpPr>
            <p:cNvPr id="100355" name="Group 157"/>
            <p:cNvGrpSpPr>
              <a:grpSpLocks/>
            </p:cNvGrpSpPr>
            <p:nvPr/>
          </p:nvGrpSpPr>
          <p:grpSpPr bwMode="auto">
            <a:xfrm>
              <a:off x="4292" y="3232"/>
              <a:ext cx="278" cy="240"/>
              <a:chOff x="1138" y="2016"/>
              <a:chExt cx="278" cy="240"/>
            </a:xfrm>
          </p:grpSpPr>
          <p:sp>
            <p:nvSpPr>
              <p:cNvPr id="100510" name="Line 158"/>
              <p:cNvSpPr>
                <a:spLocks noChangeShapeType="1"/>
              </p:cNvSpPr>
              <p:nvPr/>
            </p:nvSpPr>
            <p:spPr bwMode="auto">
              <a:xfrm flipV="1">
                <a:off x="1236" y="21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11" name="Text Box 159"/>
              <p:cNvSpPr txBox="1">
                <a:spLocks noChangeArrowheads="1"/>
              </p:cNvSpPr>
              <p:nvPr/>
            </p:nvSpPr>
            <p:spPr bwMode="auto">
              <a:xfrm>
                <a:off x="1138" y="2016"/>
                <a:ext cx="2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1" charset="-128"/>
                  </a:rPr>
                  <a:t>OH</a:t>
                </a:r>
              </a:p>
            </p:txBody>
          </p:sp>
        </p:grpSp>
        <p:sp>
          <p:nvSpPr>
            <p:cNvPr id="100512" name="Text Box 160"/>
            <p:cNvSpPr txBox="1">
              <a:spLocks noChangeArrowheads="1"/>
            </p:cNvSpPr>
            <p:nvPr/>
          </p:nvSpPr>
          <p:spPr bwMode="auto">
            <a:xfrm>
              <a:off x="4988" y="2924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ea typeface="ＭＳ Ｐゴシック" pitchFamily="1" charset="-128"/>
                </a:rPr>
                <a:t>CH</a:t>
              </a:r>
              <a:r>
                <a:rPr lang="en-US" altLang="en-US" sz="1400" baseline="-25000">
                  <a:latin typeface="Times New Roman" pitchFamily="18" charset="0"/>
                  <a:ea typeface="ＭＳ Ｐゴシック" pitchFamily="1" charset="-128"/>
                </a:rPr>
                <a:t>4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</p:grpSp>
      <p:grpSp>
        <p:nvGrpSpPr>
          <p:cNvPr id="100363" name="Group 161"/>
          <p:cNvGrpSpPr>
            <a:grpSpLocks/>
          </p:cNvGrpSpPr>
          <p:nvPr/>
        </p:nvGrpSpPr>
        <p:grpSpPr bwMode="auto">
          <a:xfrm>
            <a:off x="7207250" y="4060825"/>
            <a:ext cx="869950" cy="571500"/>
            <a:chOff x="4540" y="3230"/>
            <a:chExt cx="548" cy="360"/>
          </a:xfrm>
        </p:grpSpPr>
        <p:grpSp>
          <p:nvGrpSpPr>
            <p:cNvPr id="100364" name="Group 162"/>
            <p:cNvGrpSpPr>
              <a:grpSpLocks/>
            </p:cNvGrpSpPr>
            <p:nvPr/>
          </p:nvGrpSpPr>
          <p:grpSpPr bwMode="auto">
            <a:xfrm>
              <a:off x="4540" y="3312"/>
              <a:ext cx="548" cy="278"/>
              <a:chOff x="4540" y="3312"/>
              <a:chExt cx="548" cy="278"/>
            </a:xfrm>
          </p:grpSpPr>
          <p:sp>
            <p:nvSpPr>
              <p:cNvPr id="100515" name="Oval 163"/>
              <p:cNvSpPr>
                <a:spLocks noChangeArrowheads="1"/>
              </p:cNvSpPr>
              <p:nvPr/>
            </p:nvSpPr>
            <p:spPr bwMode="auto">
              <a:xfrm>
                <a:off x="4848" y="3312"/>
                <a:ext cx="240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ＭＳ Ｐゴシック" pitchFamily="1" charset="-128"/>
                </a:endParaRPr>
              </a:p>
            </p:txBody>
          </p:sp>
          <p:sp>
            <p:nvSpPr>
              <p:cNvPr id="100516" name="Oval 164"/>
              <p:cNvSpPr>
                <a:spLocks noChangeArrowheads="1"/>
              </p:cNvSpPr>
              <p:nvPr/>
            </p:nvSpPr>
            <p:spPr bwMode="auto">
              <a:xfrm>
                <a:off x="4832" y="3398"/>
                <a:ext cx="240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ＭＳ Ｐゴシック" pitchFamily="1" charset="-128"/>
                </a:endParaRPr>
              </a:p>
            </p:txBody>
          </p:sp>
          <p:sp>
            <p:nvSpPr>
              <p:cNvPr id="100517" name="Oval 165"/>
              <p:cNvSpPr>
                <a:spLocks noChangeArrowheads="1"/>
              </p:cNvSpPr>
              <p:nvPr/>
            </p:nvSpPr>
            <p:spPr bwMode="auto">
              <a:xfrm>
                <a:off x="4540" y="3322"/>
                <a:ext cx="240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ＭＳ Ｐゴシック" pitchFamily="1" charset="-128"/>
                </a:endParaRPr>
              </a:p>
            </p:txBody>
          </p:sp>
          <p:sp>
            <p:nvSpPr>
              <p:cNvPr id="100518" name="Oval 166"/>
              <p:cNvSpPr>
                <a:spLocks noChangeArrowheads="1"/>
              </p:cNvSpPr>
              <p:nvPr/>
            </p:nvSpPr>
            <p:spPr bwMode="auto">
              <a:xfrm>
                <a:off x="4752" y="3408"/>
                <a:ext cx="62" cy="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ＭＳ Ｐゴシック" pitchFamily="1" charset="-128"/>
                </a:endParaRPr>
              </a:p>
            </p:txBody>
          </p:sp>
        </p:grpSp>
        <p:sp>
          <p:nvSpPr>
            <p:cNvPr id="100519" name="Line 167"/>
            <p:cNvSpPr>
              <a:spLocks noChangeShapeType="1"/>
            </p:cNvSpPr>
            <p:nvPr/>
          </p:nvSpPr>
          <p:spPr bwMode="auto">
            <a:xfrm flipV="1">
              <a:off x="4828" y="3380"/>
              <a:ext cx="64" cy="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20" name="Text Box 168"/>
            <p:cNvSpPr txBox="1">
              <a:spLocks noChangeArrowheads="1"/>
            </p:cNvSpPr>
            <p:nvPr/>
          </p:nvSpPr>
          <p:spPr bwMode="auto">
            <a:xfrm>
              <a:off x="4800" y="3232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0000FF"/>
                  </a:solidFill>
                  <a:latin typeface="Times New Roman" pitchFamily="18" charset="0"/>
                  <a:ea typeface="ＭＳ Ｐゴシック" pitchFamily="1" charset="-128"/>
                </a:rPr>
                <a:t>OH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521" name="Text Box 169"/>
            <p:cNvSpPr txBox="1">
              <a:spLocks noChangeArrowheads="1"/>
            </p:cNvSpPr>
            <p:nvPr/>
          </p:nvSpPr>
          <p:spPr bwMode="auto">
            <a:xfrm>
              <a:off x="4560" y="3230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0000FF"/>
                  </a:solidFill>
                  <a:latin typeface="Times New Roman" pitchFamily="18" charset="0"/>
                  <a:ea typeface="ＭＳ Ｐゴシック" pitchFamily="1" charset="-128"/>
                </a:rPr>
                <a:t>OH</a:t>
              </a:r>
              <a:endParaRPr lang="en-US" altLang="en-US" sz="1400"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100522" name="Line 170"/>
            <p:cNvSpPr>
              <a:spLocks noChangeShapeType="1"/>
            </p:cNvSpPr>
            <p:nvPr/>
          </p:nvSpPr>
          <p:spPr bwMode="auto">
            <a:xfrm>
              <a:off x="4676" y="3378"/>
              <a:ext cx="64" cy="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6" name="Group 171"/>
          <p:cNvGrpSpPr>
            <a:grpSpLocks/>
          </p:cNvGrpSpPr>
          <p:nvPr/>
        </p:nvGrpSpPr>
        <p:grpSpPr bwMode="auto">
          <a:xfrm>
            <a:off x="5867400" y="3562350"/>
            <a:ext cx="2514600" cy="381000"/>
            <a:chOff x="3696" y="2928"/>
            <a:chExt cx="1584" cy="240"/>
          </a:xfrm>
        </p:grpSpPr>
        <p:sp>
          <p:nvSpPr>
            <p:cNvPr id="100524" name="Rectangle 172"/>
            <p:cNvSpPr>
              <a:spLocks noChangeArrowheads="1"/>
            </p:cNvSpPr>
            <p:nvPr/>
          </p:nvSpPr>
          <p:spPr bwMode="auto">
            <a:xfrm>
              <a:off x="3696" y="2928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  <p:sp>
          <p:nvSpPr>
            <p:cNvPr id="100525" name="Rectangle 173"/>
            <p:cNvSpPr>
              <a:spLocks noChangeArrowheads="1"/>
            </p:cNvSpPr>
            <p:nvPr/>
          </p:nvSpPr>
          <p:spPr bwMode="auto">
            <a:xfrm>
              <a:off x="4992" y="2928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ea typeface="ＭＳ Ｐゴシック" pitchFamily="1" charset="-128"/>
              </a:endParaRPr>
            </a:p>
          </p:txBody>
        </p:sp>
      </p:grpSp>
      <p:sp>
        <p:nvSpPr>
          <p:cNvPr id="100526" name="Rectangle 174"/>
          <p:cNvSpPr>
            <a:spLocks noChangeArrowheads="1"/>
          </p:cNvSpPr>
          <p:nvPr/>
        </p:nvSpPr>
        <p:spPr bwMode="auto">
          <a:xfrm>
            <a:off x="7219950" y="4629150"/>
            <a:ext cx="1524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sp>
        <p:nvSpPr>
          <p:cNvPr id="100527" name="Rectangle 175"/>
          <p:cNvSpPr>
            <a:spLocks noChangeArrowheads="1"/>
          </p:cNvSpPr>
          <p:nvPr/>
        </p:nvSpPr>
        <p:spPr bwMode="auto">
          <a:xfrm>
            <a:off x="7648575" y="4662488"/>
            <a:ext cx="7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ea typeface="ＭＳ Ｐゴシック" pitchFamily="1" charset="-128"/>
            </a:endParaRPr>
          </a:p>
        </p:txBody>
      </p:sp>
      <p:sp>
        <p:nvSpPr>
          <p:cNvPr id="100528" name="Rectangle 176"/>
          <p:cNvSpPr>
            <a:spLocks noChangeArrowheads="1"/>
          </p:cNvSpPr>
          <p:nvPr/>
        </p:nvSpPr>
        <p:spPr bwMode="auto">
          <a:xfrm>
            <a:off x="152400" y="338138"/>
            <a:ext cx="61722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i="1">
                <a:solidFill>
                  <a:srgbClr val="0071BC"/>
                </a:solidFill>
                <a:ea typeface="ＭＳ Ｐゴシック" pitchFamily="1" charset="-128"/>
              </a:rPr>
              <a:t>Binary Reaction Sequence for Al</a:t>
            </a:r>
            <a:r>
              <a:rPr lang="en-US" sz="2200" b="1" i="1" baseline="-25000">
                <a:solidFill>
                  <a:srgbClr val="0071BC"/>
                </a:solidFill>
                <a:ea typeface="ＭＳ Ｐゴシック" pitchFamily="1" charset="-128"/>
              </a:rPr>
              <a:t>2</a:t>
            </a:r>
            <a:r>
              <a:rPr lang="en-US" sz="2200" b="1" i="1">
                <a:solidFill>
                  <a:srgbClr val="0071BC"/>
                </a:solidFill>
                <a:ea typeface="ＭＳ Ｐゴシック" pitchFamily="1" charset="-128"/>
              </a:rPr>
              <a:t>O</a:t>
            </a:r>
            <a:r>
              <a:rPr lang="en-US" sz="2200" b="1" i="1" baseline="-25000">
                <a:solidFill>
                  <a:srgbClr val="0071BC"/>
                </a:solidFill>
                <a:ea typeface="ＭＳ Ｐゴシック" pitchFamily="1" charset="-128"/>
              </a:rPr>
              <a:t>3</a:t>
            </a:r>
            <a:r>
              <a:rPr lang="en-US" sz="2200" b="1" i="1">
                <a:solidFill>
                  <a:srgbClr val="0071BC"/>
                </a:solidFill>
                <a:ea typeface="ＭＳ Ｐゴシック" pitchFamily="1" charset="-128"/>
              </a:rPr>
              <a:t> ALD</a:t>
            </a:r>
          </a:p>
        </p:txBody>
      </p:sp>
      <p:sp>
        <p:nvSpPr>
          <p:cNvPr id="179" name="Rectangle 29"/>
          <p:cNvSpPr>
            <a:spLocks noChangeArrowheads="1"/>
          </p:cNvSpPr>
          <p:nvPr/>
        </p:nvSpPr>
        <p:spPr bwMode="auto">
          <a:xfrm>
            <a:off x="1681163" y="5749925"/>
            <a:ext cx="671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1800">
                <a:ea typeface="ＭＳ Ｐゴシック" pitchFamily="1" charset="-128"/>
              </a:rPr>
              <a:t>1 ALD Cycle of TMA/H</a:t>
            </a:r>
            <a:r>
              <a:rPr lang="en-US" sz="1800" baseline="-25000">
                <a:ea typeface="ＭＳ Ｐゴシック" pitchFamily="1" charset="-128"/>
              </a:rPr>
              <a:t>2</a:t>
            </a:r>
            <a:r>
              <a:rPr lang="en-US" sz="1800">
                <a:ea typeface="ＭＳ Ｐゴシック" pitchFamily="1" charset="-128"/>
              </a:rPr>
              <a:t>O Deposits 1 Al</a:t>
            </a:r>
            <a:r>
              <a:rPr lang="en-US" sz="1800" baseline="-25000">
                <a:ea typeface="ＭＳ Ｐゴシック" pitchFamily="1" charset="-128"/>
              </a:rPr>
              <a:t>2</a:t>
            </a:r>
            <a:r>
              <a:rPr lang="en-US" sz="1800">
                <a:ea typeface="ＭＳ Ｐゴシック" pitchFamily="1" charset="-128"/>
              </a:rPr>
              <a:t>O</a:t>
            </a:r>
            <a:r>
              <a:rPr lang="en-US" sz="1800" baseline="-25000">
                <a:ea typeface="ＭＳ Ｐゴシック" pitchFamily="1" charset="-128"/>
              </a:rPr>
              <a:t>3</a:t>
            </a:r>
            <a:r>
              <a:rPr lang="en-US" sz="1800">
                <a:ea typeface="ＭＳ Ｐゴシック" pitchFamily="1" charset="-128"/>
              </a:rPr>
              <a:t> “Monolayer”</a:t>
            </a:r>
            <a:endParaRPr lang="en-US" sz="1800"/>
          </a:p>
        </p:txBody>
      </p:sp>
      <p:sp>
        <p:nvSpPr>
          <p:cNvPr id="178" name="TextBox 177"/>
          <p:cNvSpPr txBox="1"/>
          <p:nvPr/>
        </p:nvSpPr>
        <p:spPr>
          <a:xfrm>
            <a:off x="6631517" y="6488668"/>
            <a:ext cx="251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from J. W. Elam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430213"/>
            <a:ext cx="7758112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31517" y="6488668"/>
            <a:ext cx="251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from J. W. Elam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Office Them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Office Theme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ALD Godparent Review 10-01-10_qing</Template>
  <TotalTime>2523</TotalTime>
  <Words>1012</Words>
  <Application>Microsoft Office PowerPoint</Application>
  <PresentationFormat>On-screen Show (4:3)</PresentationFormat>
  <Paragraphs>260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blue_2003</vt:lpstr>
      <vt:lpstr>Equation</vt:lpstr>
      <vt:lpstr>Speed-I View from Material Side</vt:lpstr>
      <vt:lpstr>Components Contribute to Timing of MCP detector</vt:lpstr>
      <vt:lpstr>Transition Time Spread AND Transition Time</vt:lpstr>
      <vt:lpstr>What determines timing?</vt:lpstr>
      <vt:lpstr>What determines the Length of MCP for operating in saturation region</vt:lpstr>
      <vt:lpstr>What determines the Length of MCP for operating in saturation region</vt:lpstr>
      <vt:lpstr>Several Thoughts for Faster Timing  from Material View</vt:lpstr>
      <vt:lpstr>Slide 8</vt:lpstr>
      <vt:lpstr>Slide 9</vt:lpstr>
      <vt:lpstr>What ALD Capable of Engineering MCPs</vt:lpstr>
      <vt:lpstr>MCP with Pore Size from 6um to 1um</vt:lpstr>
      <vt:lpstr>Engineering 1st strikes Two Discrete Structure at the Pore Entrance </vt:lpstr>
      <vt:lpstr>How to control the depth of SEE into Pore by Physical vapor deposition</vt:lpstr>
      <vt:lpstr>Candidate Materials for High SEE </vt:lpstr>
      <vt:lpstr>Engineering the SEE material inside of pore</vt:lpstr>
      <vt:lpstr>Decrease Ion Feedback of MCP</vt:lpstr>
      <vt:lpstr>Conclusions</vt:lpstr>
      <vt:lpstr>Supporting information</vt:lpstr>
      <vt:lpstr>Components Contribute to Timing of MCP detector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qp</cp:lastModifiedBy>
  <cp:revision>139</cp:revision>
  <dcterms:created xsi:type="dcterms:W3CDTF">2006-08-16T00:00:00Z</dcterms:created>
  <dcterms:modified xsi:type="dcterms:W3CDTF">2011-04-28T18:54:16Z</dcterms:modified>
</cp:coreProperties>
</file>